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</p:sldMasterIdLst>
  <p:notesMasterIdLst>
    <p:notesMasterId r:id="rId18"/>
  </p:notesMasterIdLst>
  <p:sldIdLst>
    <p:sldId id="256" r:id="rId11"/>
    <p:sldId id="263" r:id="rId12"/>
    <p:sldId id="258" r:id="rId13"/>
    <p:sldId id="259" r:id="rId14"/>
    <p:sldId id="260" r:id="rId15"/>
    <p:sldId id="261" r:id="rId16"/>
    <p:sldId id="262" r:id="rId17"/>
  </p:sldIdLst>
  <p:sldSz cx="12192000" cy="6858000"/>
  <p:notesSz cx="7102475" cy="102330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Cliquez pour modifier le format des notes</a:t>
            </a:r>
          </a:p>
        </p:txBody>
      </p:sp>
      <p:sp>
        <p:nvSpPr>
          <p:cNvPr id="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&lt;en-tête&gt;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5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5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8E6AD9E7-0213-448A-97A8-FA7FAAE202C3}" type="slidenum"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sldNum" idx="4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A58DE1C-BC71-40E5-AE96-99CD91FB9AE5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sldNum" idx="6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B2A1D1D-7A0D-44FA-85D9-1554F5A97B8A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3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EAA0A41-33A7-4BDA-8191-272C6DE74F56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4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sldNum" idx="8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16AF269-6E7C-4ADF-A75B-4A2C5988B943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5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9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85B410C-D535-485D-8459-9A6245D2411C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6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ln w="0">
            <a:noFill/>
          </a:ln>
        </p:spPr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10280" y="4924800"/>
            <a:ext cx="5681520" cy="402876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sldNum" idx="10"/>
          </p:nvPr>
        </p:nvSpPr>
        <p:spPr>
          <a:xfrm>
            <a:off x="4023000" y="9719640"/>
            <a:ext cx="3077280" cy="5130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13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BCAA14A-9FE1-47BB-9A6A-D9F87042D6DF}" type="slidenum">
              <a:rPr lang="fr-FR" sz="1300" b="0" strike="noStrike" spc="-1">
                <a:solidFill>
                  <a:schemeClr val="dk1"/>
                </a:solidFill>
                <a:latin typeface="+mn-lt"/>
                <a:ea typeface="+mn-ea"/>
              </a:rPr>
              <a:t>7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positive de titre - Vers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positive de titre - Vers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0051C-8F10-4133-871D-12380248D7C8}" type="datetimeFigureOut">
              <a:rPr lang="fr-FR" smtClean="0"/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D8733-98E1-4AD5-8335-288DD57D1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94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D16F246F-F893-4889-A3CC-CF1748E80194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pic>
        <p:nvPicPr>
          <p:cNvPr id="2" name="Image 4"/>
          <p:cNvPicPr/>
          <p:nvPr/>
        </p:nvPicPr>
        <p:blipFill>
          <a:blip r:embed="rId4"/>
          <a:stretch/>
        </p:blipFill>
        <p:spPr>
          <a:xfrm>
            <a:off x="0" y="2837520"/>
            <a:ext cx="4076280" cy="2790360"/>
          </a:xfrm>
          <a:prstGeom prst="rect">
            <a:avLst/>
          </a:prstGeom>
          <a:ln w="0">
            <a:noFill/>
          </a:ln>
        </p:spPr>
      </p:pic>
      <p:pic>
        <p:nvPicPr>
          <p:cNvPr id="3" name="Image 5"/>
          <p:cNvPicPr/>
          <p:nvPr/>
        </p:nvPicPr>
        <p:blipFill>
          <a:blip r:embed="rId5"/>
          <a:stretch/>
        </p:blipFill>
        <p:spPr>
          <a:xfrm>
            <a:off x="4585680" y="2795400"/>
            <a:ext cx="313920" cy="428400"/>
          </a:xfrm>
          <a:prstGeom prst="rect">
            <a:avLst/>
          </a:prstGeom>
          <a:ln w="0">
            <a:noFill/>
          </a:ln>
        </p:spPr>
      </p:pic>
      <p:sp>
        <p:nvSpPr>
          <p:cNvPr id="4" name="Rectangle 6"/>
          <p:cNvSpPr/>
          <p:nvPr/>
        </p:nvSpPr>
        <p:spPr>
          <a:xfrm>
            <a:off x="0" y="5994720"/>
            <a:ext cx="1219176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horzOverflow="overflow" numCol="1" spcCol="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fr-FR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77800" y="2547720"/>
            <a:ext cx="9143640" cy="105732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t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36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6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6" name="Image 9"/>
          <p:cNvPicPr/>
          <p:nvPr/>
        </p:nvPicPr>
        <p:blipFill>
          <a:blip r:embed="rId6"/>
          <a:stretch/>
        </p:blipFill>
        <p:spPr>
          <a:xfrm>
            <a:off x="2401920" y="1272240"/>
            <a:ext cx="1546200" cy="4172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A3A6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5FAFCF6E-9F0C-42EF-AB07-A902E45460D3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50" name="PlaceHolder 1"/>
          <p:cNvSpPr>
            <a:spLocks noGrp="1"/>
          </p:cNvSpPr>
          <p:nvPr>
            <p:ph type="body"/>
          </p:nvPr>
        </p:nvSpPr>
        <p:spPr>
          <a:xfrm>
            <a:off x="1257840" y="1424160"/>
            <a:ext cx="9713160" cy="44128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2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743040" y="149760"/>
            <a:ext cx="10216080" cy="8877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ctr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4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C056E7E4-D383-4039-AE5A-28C06A6A4796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598320" y="365040"/>
            <a:ext cx="175500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46800" rIns="91440" bIns="45720" anchor="ctr">
            <a:no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4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824076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6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6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3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66094889-8819-45E8-8495-E4F9D8664E60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pic>
        <p:nvPicPr>
          <p:cNvPr id="14" name="Image 3"/>
          <p:cNvPicPr/>
          <p:nvPr/>
        </p:nvPicPr>
        <p:blipFill>
          <a:blip r:embed="rId4"/>
          <a:stretch/>
        </p:blipFill>
        <p:spPr>
          <a:xfrm>
            <a:off x="2401920" y="1272240"/>
            <a:ext cx="1546200" cy="417240"/>
          </a:xfrm>
          <a:prstGeom prst="rect">
            <a:avLst/>
          </a:prstGeom>
          <a:ln w="0">
            <a:noFill/>
          </a:ln>
        </p:spPr>
      </p:pic>
      <p:pic>
        <p:nvPicPr>
          <p:cNvPr id="15" name="Image 4"/>
          <p:cNvPicPr/>
          <p:nvPr/>
        </p:nvPicPr>
        <p:blipFill>
          <a:blip r:embed="rId5"/>
          <a:stretch/>
        </p:blipFill>
        <p:spPr>
          <a:xfrm>
            <a:off x="0" y="2837520"/>
            <a:ext cx="4075920" cy="2790000"/>
          </a:xfrm>
          <a:prstGeom prst="rect">
            <a:avLst/>
          </a:prstGeom>
          <a:ln w="0">
            <a:noFill/>
          </a:ln>
        </p:spPr>
      </p:pic>
      <p:pic>
        <p:nvPicPr>
          <p:cNvPr id="16" name="Image 5"/>
          <p:cNvPicPr/>
          <p:nvPr/>
        </p:nvPicPr>
        <p:blipFill>
          <a:blip r:embed="rId6"/>
          <a:stretch/>
        </p:blipFill>
        <p:spPr>
          <a:xfrm>
            <a:off x="1869480" y="2825280"/>
            <a:ext cx="313920" cy="428040"/>
          </a:xfrm>
          <a:prstGeom prst="rect">
            <a:avLst/>
          </a:prstGeom>
          <a:ln w="0">
            <a:noFill/>
          </a:ln>
        </p:spPr>
      </p:pic>
      <p:sp>
        <p:nvSpPr>
          <p:cNvPr id="17" name="Rectangle 6"/>
          <p:cNvSpPr/>
          <p:nvPr/>
        </p:nvSpPr>
        <p:spPr>
          <a:xfrm>
            <a:off x="0" y="5994720"/>
            <a:ext cx="12191760" cy="864000"/>
          </a:xfrm>
          <a:prstGeom prst="rect">
            <a:avLst/>
          </a:prstGeom>
          <a:solidFill>
            <a:srgbClr val="00A3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horzOverflow="overflow" numCol="1" spcCol="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endParaRPr lang="fr-FR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401920" y="2767320"/>
            <a:ext cx="9143640" cy="105732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t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3600" b="1" strike="noStrike" spc="-1">
                <a:solidFill>
                  <a:schemeClr val="lt1"/>
                </a:solidFill>
                <a:latin typeface="Calibri Light"/>
              </a:rPr>
              <a:t>Modifiez le style du titre</a:t>
            </a:r>
            <a:endParaRPr lang="en-US" sz="36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35A867F3-2024-4ED0-A11B-FD1058778E19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" name="Image 13"/>
          <p:cNvPicPr/>
          <p:nvPr/>
        </p:nvPicPr>
        <p:blipFill>
          <a:blip r:embed="rId4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body"/>
          </p:nvPr>
        </p:nvSpPr>
        <p:spPr>
          <a:xfrm>
            <a:off x="1122480" y="1747080"/>
            <a:ext cx="9724320" cy="4009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2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title"/>
          </p:nvPr>
        </p:nvSpPr>
        <p:spPr>
          <a:xfrm>
            <a:off x="743040" y="149760"/>
            <a:ext cx="10216080" cy="8877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ctr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5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3267CE5A-766F-4734-972E-4246198753A9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25" name="PlaceHolder 1"/>
          <p:cNvSpPr>
            <a:spLocks noGrp="1"/>
          </p:cNvSpPr>
          <p:nvPr>
            <p:ph type="body"/>
          </p:nvPr>
        </p:nvSpPr>
        <p:spPr>
          <a:xfrm>
            <a:off x="1122480" y="1537920"/>
            <a:ext cx="440136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2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145920" y="1537920"/>
            <a:ext cx="440136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2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2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title"/>
          </p:nvPr>
        </p:nvSpPr>
        <p:spPr>
          <a:xfrm>
            <a:off x="743040" y="149760"/>
            <a:ext cx="10216080" cy="8877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ctr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4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E0E3D3E0-39B7-47C5-9E03-EEDC8C14676E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9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30" name="PlaceHolder 1"/>
          <p:cNvSpPr>
            <a:spLocks noGrp="1"/>
          </p:cNvSpPr>
          <p:nvPr>
            <p:ph type="body"/>
          </p:nvPr>
        </p:nvSpPr>
        <p:spPr>
          <a:xfrm>
            <a:off x="1122480" y="1537920"/>
            <a:ext cx="4330080" cy="81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200" b="1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200" b="0" strike="noStrike" spc="-1">
              <a:solidFill>
                <a:srgbClr val="00A3A6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122480" y="2355480"/>
            <a:ext cx="4330080" cy="336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104160" y="1537920"/>
            <a:ext cx="4351320" cy="81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200" b="1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200" b="0" strike="noStrike" spc="-1">
              <a:solidFill>
                <a:srgbClr val="00A3A6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104160" y="2355480"/>
            <a:ext cx="4351320" cy="336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title"/>
          </p:nvPr>
        </p:nvSpPr>
        <p:spPr>
          <a:xfrm>
            <a:off x="743040" y="149760"/>
            <a:ext cx="10216080" cy="8877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ctr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4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94C7738B-E2B5-4FDD-A3BA-31E40AAE3C0B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6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43040" y="149760"/>
            <a:ext cx="10216080" cy="8877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ctr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54"/>
              <a:buBlip>
                <a:blip r:embed="rId4"/>
              </a:buBlip>
            </a:pPr>
            <a:r>
              <a:rPr lang="fr-FR" sz="30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30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761CE9CD-102B-4B43-8737-25059FDDC50D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42680" y="581760"/>
            <a:ext cx="4109760" cy="90972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t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17"/>
              <a:buBlip>
                <a:blip r:embed="rId4"/>
              </a:buBlip>
            </a:pPr>
            <a:r>
              <a:rPr lang="fr-FR" sz="24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183280" y="581760"/>
            <a:ext cx="6171840" cy="5061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A3A6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A3A6"/>
                </a:solidFill>
                <a:latin typeface="Calibri"/>
              </a:rPr>
              <a:t>Cliquez pour modifier les styles du texte du masque</a:t>
            </a:r>
            <a:endParaRPr lang="en-US" sz="2400" b="0" strike="noStrike" spc="-1">
              <a:solidFill>
                <a:srgbClr val="00A3A6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112040" y="2593440"/>
            <a:ext cx="3740040" cy="3050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  <a:endParaRPr lang="en-US" sz="1800" b="0" strike="noStrike" spc="-1">
              <a:solidFill>
                <a:srgbClr val="00A3A6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ZoneTexte 12"/>
          <p:cNvSpPr/>
          <p:nvPr/>
        </p:nvSpPr>
        <p:spPr>
          <a:xfrm>
            <a:off x="9923040" y="6337800"/>
            <a:ext cx="2088720" cy="29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fr-FR" sz="1200" b="0" strike="noStrike" spc="-1">
                <a:solidFill>
                  <a:srgbClr val="00A3A6"/>
                </a:solidFill>
                <a:latin typeface="Raleway"/>
              </a:rPr>
              <a:t>p. </a:t>
            </a:r>
            <a:fld id="{1F162030-EE9D-4998-BBFA-858254718486}" type="slidenum">
              <a:rPr lang="fr-FR" sz="1200" b="0" strike="noStrike" spc="-1">
                <a:solidFill>
                  <a:srgbClr val="00A3A6"/>
                </a:solidFill>
                <a:latin typeface="Raleway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 13"/>
          <p:cNvPicPr/>
          <p:nvPr/>
        </p:nvPicPr>
        <p:blipFill>
          <a:blip r:embed="rId3"/>
          <a:stretch/>
        </p:blipFill>
        <p:spPr>
          <a:xfrm>
            <a:off x="0" y="6076080"/>
            <a:ext cx="1999800" cy="79992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body"/>
          </p:nvPr>
        </p:nvSpPr>
        <p:spPr>
          <a:xfrm>
            <a:off x="5183280" y="581760"/>
            <a:ext cx="6171840" cy="5037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Cliquez sur l'icône pour ajouter une image</a:t>
            </a:r>
            <a:endParaRPr lang="en-US" sz="3200" b="0" strike="noStrike" spc="-1">
              <a:solidFill>
                <a:srgbClr val="00A3A6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742680" y="581760"/>
            <a:ext cx="4109760" cy="909720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t">
            <a:normAutofit/>
          </a:bodyPr>
          <a:lstStyle/>
          <a:p>
            <a:pPr marL="457200" indent="-457200" defTabSz="914400">
              <a:lnSpc>
                <a:spcPct val="90000"/>
              </a:lnSpc>
              <a:buSzPct val="100017"/>
              <a:buBlip>
                <a:blip r:embed="rId4"/>
              </a:buBlip>
            </a:pPr>
            <a:r>
              <a:rPr lang="fr-FR" sz="2400" b="1" strike="noStrike" spc="-1">
                <a:solidFill>
                  <a:srgbClr val="00A3A6"/>
                </a:solidFill>
                <a:latin typeface="Calibri Light"/>
              </a:rPr>
              <a:t>Modifiez le style du titre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1112040" y="2593440"/>
            <a:ext cx="3740040" cy="3050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  <a:endParaRPr lang="en-US" sz="1800" b="0" strike="noStrike" spc="-1">
              <a:solidFill>
                <a:srgbClr val="00A3A6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414072" y="2673809"/>
            <a:ext cx="6410607" cy="1747186"/>
          </a:xfrm>
          <a:prstGeom prst="rect">
            <a:avLst/>
          </a:prstGeom>
          <a:noFill/>
          <a:ln w="0">
            <a:noFill/>
          </a:ln>
        </p:spPr>
        <p:txBody>
          <a:bodyPr lIns="0" tIns="46800" rIns="91440" bIns="45720" anchor="t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4000" b="1" strike="noStrike" spc="-1" dirty="0">
                <a:solidFill>
                  <a:srgbClr val="00A3A6"/>
                </a:solidFill>
                <a:latin typeface="Calibri Light"/>
              </a:rPr>
              <a:t>Plan d’action 2026 </a:t>
            </a:r>
            <a:br>
              <a:rPr lang="fr-FR" sz="4000" b="1" strike="noStrike" spc="-1" dirty="0">
                <a:solidFill>
                  <a:srgbClr val="00A3A6"/>
                </a:solidFill>
                <a:latin typeface="Calibri Light"/>
              </a:rPr>
            </a:br>
            <a:r>
              <a:rPr lang="fr-FR" sz="4000" b="1" strike="noStrike" spc="-1" dirty="0">
                <a:solidFill>
                  <a:srgbClr val="00A3A6"/>
                </a:solidFill>
                <a:latin typeface="Calibri Light"/>
              </a:rPr>
              <a:t>Qualité Centre Montpellier</a:t>
            </a:r>
            <a:endParaRPr lang="en-US" sz="180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9" name="ZoneTexte 3"/>
          <p:cNvSpPr/>
          <p:nvPr/>
        </p:nvSpPr>
        <p:spPr>
          <a:xfrm>
            <a:off x="6096000" y="6126124"/>
            <a:ext cx="5913263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fr-FR" sz="2000" b="0" strike="noStrike" spc="-1" dirty="0">
                <a:solidFill>
                  <a:schemeClr val="dk1"/>
                </a:solidFill>
                <a:latin typeface="Calibri"/>
              </a:rPr>
              <a:t>Demande de validation à Sylvain </a:t>
            </a:r>
            <a:r>
              <a:rPr lang="fr-FR" sz="2000" b="0" strike="noStrike" spc="-1" dirty="0" err="1">
                <a:solidFill>
                  <a:schemeClr val="dk1"/>
                </a:solidFill>
                <a:latin typeface="Calibri"/>
              </a:rPr>
              <a:t>Labbé</a:t>
            </a:r>
            <a:r>
              <a:rPr lang="fr-FR" sz="2000" b="0" strike="noStrike" spc="-1" dirty="0">
                <a:solidFill>
                  <a:schemeClr val="dk1"/>
                </a:solidFill>
                <a:latin typeface="Calibri"/>
              </a:rPr>
              <a:t> et Diane Briard 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ZoneTexte 3">
            <a:extLst>
              <a:ext uri="{FF2B5EF4-FFF2-40B4-BE49-F238E27FC236}">
                <a16:creationId xmlns:a16="http://schemas.microsoft.com/office/drawing/2014/main" id="{10FD29D0-8F0A-057A-4C87-2C8B32BF06EA}"/>
              </a:ext>
            </a:extLst>
          </p:cNvPr>
          <p:cNvSpPr/>
          <p:nvPr/>
        </p:nvSpPr>
        <p:spPr>
          <a:xfrm>
            <a:off x="5976628" y="3868699"/>
            <a:ext cx="3331979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fr-FR" sz="2000" b="0" strike="noStrike" spc="-1" dirty="0" err="1">
                <a:solidFill>
                  <a:schemeClr val="dk1"/>
                </a:solidFill>
                <a:latin typeface="Calibri"/>
              </a:rPr>
              <a:t>Caty</a:t>
            </a:r>
            <a:r>
              <a:rPr lang="fr-FR" sz="2000" b="0" strike="noStrike" spc="-1" dirty="0">
                <a:solidFill>
                  <a:schemeClr val="dk1"/>
                </a:solidFill>
                <a:latin typeface="Calibri"/>
              </a:rPr>
              <a:t> </a:t>
            </a:r>
            <a:r>
              <a:rPr lang="fr-FR" sz="2000" b="0" strike="noStrike" spc="-1" dirty="0" err="1">
                <a:solidFill>
                  <a:schemeClr val="dk1"/>
                </a:solidFill>
                <a:latin typeface="Calibri"/>
              </a:rPr>
              <a:t>Chabalier</a:t>
            </a:r>
            <a:r>
              <a:rPr lang="fr-FR" sz="2000" b="0" strike="noStrike" spc="-1" dirty="0">
                <a:solidFill>
                  <a:schemeClr val="dk1"/>
                </a:solidFill>
                <a:latin typeface="Calibri"/>
              </a:rPr>
              <a:t> &amp; Denis Cassan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LSHAPE_SL_d9a7df2045804d9cb17247706c303bca_BackgroundRectangle">
            <a:extLst>
              <a:ext uri="{FF2B5EF4-FFF2-40B4-BE49-F238E27FC236}">
                <a16:creationId xmlns:a16="http://schemas.microsoft.com/office/drawing/2014/main" id="{66DCDDA1-B827-4D84-B5C4-9C8FBC668642}"/>
              </a:ext>
            </a:extLst>
          </p:cNvPr>
          <p:cNvSpPr/>
          <p:nvPr/>
        </p:nvSpPr>
        <p:spPr>
          <a:xfrm>
            <a:off x="206816" y="5091453"/>
            <a:ext cx="11765721" cy="1649988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82" name="OTLSHAPE_SLA_717324f4944e4ae4af8f1a2d1a00869c_Shape">
            <a:extLst>
              <a:ext uri="{FF2B5EF4-FFF2-40B4-BE49-F238E27FC236}">
                <a16:creationId xmlns:a16="http://schemas.microsoft.com/office/drawing/2014/main" id="{3D84202D-06A0-45E2-95B3-43E6DDC150AC}"/>
              </a:ext>
            </a:extLst>
          </p:cNvPr>
          <p:cNvSpPr/>
          <p:nvPr/>
        </p:nvSpPr>
        <p:spPr>
          <a:xfrm>
            <a:off x="8044804" y="2345187"/>
            <a:ext cx="144000" cy="932789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41" name="OTLSHAPE_SLA_717324f4944e4ae4af8f1a2d1a00869c_Shape">
            <a:extLst>
              <a:ext uri="{FF2B5EF4-FFF2-40B4-BE49-F238E27FC236}">
                <a16:creationId xmlns:a16="http://schemas.microsoft.com/office/drawing/2014/main" id="{3D84202D-06A0-45E2-95B3-43E6DDC150AC}"/>
              </a:ext>
            </a:extLst>
          </p:cNvPr>
          <p:cNvSpPr/>
          <p:nvPr/>
        </p:nvSpPr>
        <p:spPr>
          <a:xfrm>
            <a:off x="3178724" y="2772233"/>
            <a:ext cx="144000" cy="1920157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10" name="OTLSHAPE_SLA_717324f4944e4ae4af8f1a2d1a00869c_Shape">
            <a:extLst>
              <a:ext uri="{FF2B5EF4-FFF2-40B4-BE49-F238E27FC236}">
                <a16:creationId xmlns:a16="http://schemas.microsoft.com/office/drawing/2014/main" id="{3D84202D-06A0-45E2-95B3-43E6DDC150AC}"/>
              </a:ext>
            </a:extLst>
          </p:cNvPr>
          <p:cNvSpPr/>
          <p:nvPr/>
        </p:nvSpPr>
        <p:spPr>
          <a:xfrm>
            <a:off x="2152743" y="1964502"/>
            <a:ext cx="144000" cy="2727953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81" name="OTLSHAPE_SLA_717324f4944e4ae4af8f1a2d1a00869c_Shape">
            <a:extLst>
              <a:ext uri="{FF2B5EF4-FFF2-40B4-BE49-F238E27FC236}">
                <a16:creationId xmlns:a16="http://schemas.microsoft.com/office/drawing/2014/main" id="{3D84202D-06A0-45E2-95B3-43E6DDC150AC}"/>
              </a:ext>
            </a:extLst>
          </p:cNvPr>
          <p:cNvSpPr/>
          <p:nvPr/>
        </p:nvSpPr>
        <p:spPr>
          <a:xfrm>
            <a:off x="5382770" y="3072542"/>
            <a:ext cx="144000" cy="1619669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4" name="OTLSHAPE_SL_7c21b9d0849c4bca94c2f6458ca272ef_BackgroundRectangle">
            <a:extLst>
              <a:ext uri="{FF2B5EF4-FFF2-40B4-BE49-F238E27FC236}">
                <a16:creationId xmlns:a16="http://schemas.microsoft.com/office/drawing/2014/main" id="{CC45C697-D490-419C-9A95-2636C11B2209}"/>
              </a:ext>
            </a:extLst>
          </p:cNvPr>
          <p:cNvSpPr/>
          <p:nvPr/>
        </p:nvSpPr>
        <p:spPr>
          <a:xfrm>
            <a:off x="202054" y="1716911"/>
            <a:ext cx="11765722" cy="699163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6" name="OTLSHAPE_SL_a6b291b9f3134548847ec52cf049f87b_BackgroundRectangle">
            <a:extLst>
              <a:ext uri="{FF2B5EF4-FFF2-40B4-BE49-F238E27FC236}">
                <a16:creationId xmlns:a16="http://schemas.microsoft.com/office/drawing/2014/main" id="{2D4F20FA-7B70-429E-8B36-B1CC04A70ABF}"/>
              </a:ext>
            </a:extLst>
          </p:cNvPr>
          <p:cNvSpPr/>
          <p:nvPr/>
        </p:nvSpPr>
        <p:spPr>
          <a:xfrm>
            <a:off x="208416" y="3643375"/>
            <a:ext cx="11765721" cy="1368189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7" name="OTLSHAPE_SL_289bf47ff7d04780b5bda4d0e147a7d0_BackgroundRectangle">
            <a:extLst>
              <a:ext uri="{FF2B5EF4-FFF2-40B4-BE49-F238E27FC236}">
                <a16:creationId xmlns:a16="http://schemas.microsoft.com/office/drawing/2014/main" id="{7BA13860-D243-4688-A0E2-DE88EECBFCF2}"/>
              </a:ext>
            </a:extLst>
          </p:cNvPr>
          <p:cNvSpPr/>
          <p:nvPr/>
        </p:nvSpPr>
        <p:spPr>
          <a:xfrm>
            <a:off x="208417" y="2510163"/>
            <a:ext cx="11765720" cy="1052007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8" name="OTLSHAPE_TB_00000000000000000000000000000000_ScaleContainer">
            <a:extLst>
              <a:ext uri="{FF2B5EF4-FFF2-40B4-BE49-F238E27FC236}">
                <a16:creationId xmlns:a16="http://schemas.microsoft.com/office/drawing/2014/main" id="{FC9F7E8D-667F-42F5-9478-D33669C2121B}"/>
              </a:ext>
            </a:extLst>
          </p:cNvPr>
          <p:cNvSpPr/>
          <p:nvPr/>
        </p:nvSpPr>
        <p:spPr>
          <a:xfrm>
            <a:off x="951354" y="1235538"/>
            <a:ext cx="11016422" cy="38100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9" name="OTLSHAPE_SL_7c21b9d0849c4bca94c2f6458ca272ef_HeaderRectangle">
            <a:extLst>
              <a:ext uri="{FF2B5EF4-FFF2-40B4-BE49-F238E27FC236}">
                <a16:creationId xmlns:a16="http://schemas.microsoft.com/office/drawing/2014/main" id="{2DE43ACE-F7F4-4337-8C97-AE90C444592E}"/>
              </a:ext>
            </a:extLst>
          </p:cNvPr>
          <p:cNvSpPr/>
          <p:nvPr/>
        </p:nvSpPr>
        <p:spPr>
          <a:xfrm>
            <a:off x="202054" y="1716910"/>
            <a:ext cx="749300" cy="699163"/>
          </a:xfrm>
          <a:prstGeom prst="rect">
            <a:avLst/>
          </a:prstGeom>
          <a:solidFill>
            <a:srgbClr val="9ADED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0" name="OTLSHAPE_SL_d9a7df2045804d9cb17247706c303bca_HeaderRectangle">
            <a:extLst>
              <a:ext uri="{FF2B5EF4-FFF2-40B4-BE49-F238E27FC236}">
                <a16:creationId xmlns:a16="http://schemas.microsoft.com/office/drawing/2014/main" id="{3E7DF4B2-D667-426E-AA85-7A6C85442106}"/>
              </a:ext>
            </a:extLst>
          </p:cNvPr>
          <p:cNvSpPr/>
          <p:nvPr/>
        </p:nvSpPr>
        <p:spPr>
          <a:xfrm>
            <a:off x="208416" y="5091453"/>
            <a:ext cx="742938" cy="1649988"/>
          </a:xfrm>
          <a:prstGeom prst="rect">
            <a:avLst/>
          </a:prstGeom>
          <a:solidFill>
            <a:srgbClr val="6F319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1" name="OTLSHAPE_SL_a6b291b9f3134548847ec52cf049f87b_HeaderRectangle">
            <a:extLst>
              <a:ext uri="{FF2B5EF4-FFF2-40B4-BE49-F238E27FC236}">
                <a16:creationId xmlns:a16="http://schemas.microsoft.com/office/drawing/2014/main" id="{B56E05F9-C635-4E88-9EEF-7A9E36485C4E}"/>
              </a:ext>
            </a:extLst>
          </p:cNvPr>
          <p:cNvSpPr/>
          <p:nvPr/>
        </p:nvSpPr>
        <p:spPr>
          <a:xfrm>
            <a:off x="209197" y="3646490"/>
            <a:ext cx="749300" cy="1365074"/>
          </a:xfrm>
          <a:prstGeom prst="rect">
            <a:avLst/>
          </a:prstGeom>
          <a:solidFill>
            <a:srgbClr val="F0642F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2" name="OTLSHAPE_SL_289bf47ff7d04780b5bda4d0e147a7d0_HeaderRectangle">
            <a:extLst>
              <a:ext uri="{FF2B5EF4-FFF2-40B4-BE49-F238E27FC236}">
                <a16:creationId xmlns:a16="http://schemas.microsoft.com/office/drawing/2014/main" id="{B88DFAF3-5022-4F35-AAA2-1AF6595671D6}"/>
              </a:ext>
            </a:extLst>
          </p:cNvPr>
          <p:cNvSpPr/>
          <p:nvPr/>
        </p:nvSpPr>
        <p:spPr>
          <a:xfrm>
            <a:off x="210738" y="2510921"/>
            <a:ext cx="749300" cy="1052007"/>
          </a:xfrm>
          <a:prstGeom prst="rect">
            <a:avLst/>
          </a:prstGeom>
          <a:solidFill>
            <a:srgbClr val="FEBA0A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cxnSp>
        <p:nvCxnSpPr>
          <p:cNvPr id="13" name="OTLSHAPE_G_00000000000000000000000000000000_ShapeBelow0">
            <a:extLst>
              <a:ext uri="{FF2B5EF4-FFF2-40B4-BE49-F238E27FC236}">
                <a16:creationId xmlns:a16="http://schemas.microsoft.com/office/drawing/2014/main" id="{85CF7363-126A-4C1A-A67F-471524242E5E}"/>
              </a:ext>
            </a:extLst>
          </p:cNvPr>
          <p:cNvCxnSpPr/>
          <p:nvPr/>
        </p:nvCxnSpPr>
        <p:spPr>
          <a:xfrm>
            <a:off x="4685927" y="1570818"/>
            <a:ext cx="0" cy="5205730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G_00000000000000000000000000000000_ShapeBelow2">
            <a:extLst>
              <a:ext uri="{FF2B5EF4-FFF2-40B4-BE49-F238E27FC236}">
                <a16:creationId xmlns:a16="http://schemas.microsoft.com/office/drawing/2014/main" id="{AF82692A-6124-4245-9780-3B01B3D37B3D}"/>
              </a:ext>
            </a:extLst>
          </p:cNvPr>
          <p:cNvCxnSpPr/>
          <p:nvPr/>
        </p:nvCxnSpPr>
        <p:spPr>
          <a:xfrm>
            <a:off x="8353630" y="1584787"/>
            <a:ext cx="0" cy="5205730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SLT_cff1771b3adf435092272a1b386dd90f_Shape">
            <a:extLst>
              <a:ext uri="{FF2B5EF4-FFF2-40B4-BE49-F238E27FC236}">
                <a16:creationId xmlns:a16="http://schemas.microsoft.com/office/drawing/2014/main" id="{202C56B0-7D24-4A06-A793-195F6D4F7EAF}"/>
              </a:ext>
            </a:extLst>
          </p:cNvPr>
          <p:cNvSpPr/>
          <p:nvPr/>
        </p:nvSpPr>
        <p:spPr>
          <a:xfrm>
            <a:off x="7590804" y="2046266"/>
            <a:ext cx="1054100" cy="313206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16" name="OTLSHAPE_SLT_1fb5c9bea8d7491e93ab109404a0a91b_Shape">
            <a:extLst>
              <a:ext uri="{FF2B5EF4-FFF2-40B4-BE49-F238E27FC236}">
                <a16:creationId xmlns:a16="http://schemas.microsoft.com/office/drawing/2014/main" id="{35332D16-6794-4A64-A8EC-D456AF3225EB}"/>
              </a:ext>
            </a:extLst>
          </p:cNvPr>
          <p:cNvSpPr/>
          <p:nvPr/>
        </p:nvSpPr>
        <p:spPr>
          <a:xfrm>
            <a:off x="2033812" y="1783373"/>
            <a:ext cx="9885138" cy="203200"/>
          </a:xfrm>
          <a:prstGeom prst="chevron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OTLSHAPE_SLT_7b49690012f9431fa579863039774321_Shape">
            <a:extLst>
              <a:ext uri="{FF2B5EF4-FFF2-40B4-BE49-F238E27FC236}">
                <a16:creationId xmlns:a16="http://schemas.microsoft.com/office/drawing/2014/main" id="{5B2BC97F-A100-45D4-8266-1AD2E7AF9B68}"/>
              </a:ext>
            </a:extLst>
          </p:cNvPr>
          <p:cNvSpPr/>
          <p:nvPr/>
        </p:nvSpPr>
        <p:spPr>
          <a:xfrm>
            <a:off x="1002530" y="5145692"/>
            <a:ext cx="10965243" cy="203200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OTLSHAPE_SLT_fa7160ae8db649c4a586c26722e094ca_Shape">
            <a:extLst>
              <a:ext uri="{FF2B5EF4-FFF2-40B4-BE49-F238E27FC236}">
                <a16:creationId xmlns:a16="http://schemas.microsoft.com/office/drawing/2014/main" id="{7D6085F5-FC26-4859-8202-DC743C547DE9}"/>
              </a:ext>
            </a:extLst>
          </p:cNvPr>
          <p:cNvSpPr/>
          <p:nvPr/>
        </p:nvSpPr>
        <p:spPr>
          <a:xfrm>
            <a:off x="1008360" y="4043869"/>
            <a:ext cx="10959413" cy="203200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OTLSHAPE_SLT_f631a3c93f6048078ae9c87026bdb2a3_Shape">
            <a:extLst>
              <a:ext uri="{FF2B5EF4-FFF2-40B4-BE49-F238E27FC236}">
                <a16:creationId xmlns:a16="http://schemas.microsoft.com/office/drawing/2014/main" id="{D06EB1C5-F2E2-4487-AED6-5802C050E6F5}"/>
              </a:ext>
            </a:extLst>
          </p:cNvPr>
          <p:cNvSpPr/>
          <p:nvPr/>
        </p:nvSpPr>
        <p:spPr>
          <a:xfrm>
            <a:off x="8028274" y="3283566"/>
            <a:ext cx="3805716" cy="203200"/>
          </a:xfrm>
          <a:prstGeom prst="chevron">
            <a:avLst/>
          </a:prstGeom>
          <a:solidFill>
            <a:srgbClr val="E4D41F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OTLSHAPE_SLT_ce0ca17e04854e11bf2b856944de1687_Shape">
            <a:extLst>
              <a:ext uri="{FF2B5EF4-FFF2-40B4-BE49-F238E27FC236}">
                <a16:creationId xmlns:a16="http://schemas.microsoft.com/office/drawing/2014/main" id="{3CA20A62-51CC-4705-A08D-BFFB5DA08D44}"/>
              </a:ext>
            </a:extLst>
          </p:cNvPr>
          <p:cNvSpPr/>
          <p:nvPr/>
        </p:nvSpPr>
        <p:spPr>
          <a:xfrm>
            <a:off x="3503583" y="2917382"/>
            <a:ext cx="3775809" cy="203200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OTLSHAPE_SLT_7b84b718e11f4f268861d3782ad6ec3d_Shape">
            <a:extLst>
              <a:ext uri="{FF2B5EF4-FFF2-40B4-BE49-F238E27FC236}">
                <a16:creationId xmlns:a16="http://schemas.microsoft.com/office/drawing/2014/main" id="{9A32399E-6C42-4D59-A024-5378BC5D3E09}"/>
              </a:ext>
            </a:extLst>
          </p:cNvPr>
          <p:cNvSpPr/>
          <p:nvPr/>
        </p:nvSpPr>
        <p:spPr>
          <a:xfrm>
            <a:off x="1744776" y="2596605"/>
            <a:ext cx="10089214" cy="203200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OTLSHAPE_SLT_1fb5c9bea8d7491e93ab109404a0a91b_ShapePercentage">
            <a:extLst>
              <a:ext uri="{FF2B5EF4-FFF2-40B4-BE49-F238E27FC236}">
                <a16:creationId xmlns:a16="http://schemas.microsoft.com/office/drawing/2014/main" id="{3AED2259-CEFA-401E-8DA1-9E3F91FE3101}"/>
              </a:ext>
            </a:extLst>
          </p:cNvPr>
          <p:cNvSpPr/>
          <p:nvPr/>
        </p:nvSpPr>
        <p:spPr>
          <a:xfrm>
            <a:off x="2033811" y="1783373"/>
            <a:ext cx="5566012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/>
        </p:nvSpPr>
        <p:spPr>
          <a:xfrm>
            <a:off x="1008360" y="4043869"/>
            <a:ext cx="10959414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OTLSHAPE_SLT_f631a3c93f6048078ae9c87026bdb2a3_ShapePercentage">
            <a:extLst>
              <a:ext uri="{FF2B5EF4-FFF2-40B4-BE49-F238E27FC236}">
                <a16:creationId xmlns:a16="http://schemas.microsoft.com/office/drawing/2014/main" id="{0C09A8A4-F94B-4078-A107-C4EEA6531AC9}"/>
              </a:ext>
            </a:extLst>
          </p:cNvPr>
          <p:cNvSpPr/>
          <p:nvPr/>
        </p:nvSpPr>
        <p:spPr>
          <a:xfrm>
            <a:off x="8028274" y="3283566"/>
            <a:ext cx="3805716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7" name="OTLSHAPE_SLT_7b84b718e11f4f268861d3782ad6ec3d_ShapePercentage">
            <a:extLst>
              <a:ext uri="{FF2B5EF4-FFF2-40B4-BE49-F238E27FC236}">
                <a16:creationId xmlns:a16="http://schemas.microsoft.com/office/drawing/2014/main" id="{4BC7D36B-FBAC-4A55-9A52-B44B537F3672}"/>
              </a:ext>
            </a:extLst>
          </p:cNvPr>
          <p:cNvSpPr/>
          <p:nvPr/>
        </p:nvSpPr>
        <p:spPr>
          <a:xfrm>
            <a:off x="1744776" y="2596605"/>
            <a:ext cx="5830392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8" name="OTLSHAPE_SL_7c21b9d0849c4bca94c2f6458ca272ef_Header">
            <a:extLst>
              <a:ext uri="{FF2B5EF4-FFF2-40B4-BE49-F238E27FC236}">
                <a16:creationId xmlns:a16="http://schemas.microsoft.com/office/drawing/2014/main" id="{63D5D7D0-0A1E-439D-9F17-0CB7871508C3}"/>
              </a:ext>
            </a:extLst>
          </p:cNvPr>
          <p:cNvSpPr txBox="1"/>
          <p:nvPr/>
        </p:nvSpPr>
        <p:spPr>
          <a:xfrm>
            <a:off x="202054" y="1978636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</a:rPr>
              <a:t>Caf’Qua</a:t>
            </a:r>
          </a:p>
        </p:txBody>
      </p:sp>
      <p:sp>
        <p:nvSpPr>
          <p:cNvPr id="29" name="OTLSHAPE_SL_d9a7df2045804d9cb17247706c303bca_Header">
            <a:extLst>
              <a:ext uri="{FF2B5EF4-FFF2-40B4-BE49-F238E27FC236}">
                <a16:creationId xmlns:a16="http://schemas.microsoft.com/office/drawing/2014/main" id="{CFDFFF43-F1C0-4B95-B9BB-B64BDC35057C}"/>
              </a:ext>
            </a:extLst>
          </p:cNvPr>
          <p:cNvSpPr txBox="1"/>
          <p:nvPr/>
        </p:nvSpPr>
        <p:spPr>
          <a:xfrm>
            <a:off x="202054" y="5771219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Réunions</a:t>
            </a:r>
          </a:p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Séminaires</a:t>
            </a:r>
          </a:p>
          <a:p>
            <a:pPr algn="ctr"/>
            <a:r>
              <a:rPr lang="fr-FR" sz="1200" dirty="0" err="1">
                <a:solidFill>
                  <a:srgbClr val="203864"/>
                </a:solidFill>
                <a:latin typeface="Calibri" panose="020F0502020204030204" pitchFamily="34" charset="0"/>
              </a:rPr>
              <a:t>Communi</a:t>
            </a:r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-</a:t>
            </a:r>
          </a:p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-cations</a:t>
            </a:r>
          </a:p>
        </p:txBody>
      </p:sp>
      <p:sp>
        <p:nvSpPr>
          <p:cNvPr id="30" name="OTLSHAPE_SL_a6b291b9f3134548847ec52cf049f87b_Header">
            <a:extLst>
              <a:ext uri="{FF2B5EF4-FFF2-40B4-BE49-F238E27FC236}">
                <a16:creationId xmlns:a16="http://schemas.microsoft.com/office/drawing/2014/main" id="{E7904867-8E9E-4C60-89CE-B600EB9C8968}"/>
              </a:ext>
            </a:extLst>
          </p:cNvPr>
          <p:cNvSpPr txBox="1"/>
          <p:nvPr/>
        </p:nvSpPr>
        <p:spPr>
          <a:xfrm>
            <a:off x="210739" y="4233273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err="1">
                <a:solidFill>
                  <a:srgbClr val="203864"/>
                </a:solidFill>
                <a:latin typeface="Calibri" panose="020F0502020204030204" pitchFamily="34" charset="0"/>
              </a:rPr>
              <a:t>Accompa</a:t>
            </a:r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-</a:t>
            </a:r>
          </a:p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-</a:t>
            </a:r>
            <a:r>
              <a:rPr lang="fr-FR" sz="1200" dirty="0" err="1">
                <a:solidFill>
                  <a:srgbClr val="203864"/>
                </a:solidFill>
                <a:latin typeface="Calibri" panose="020F0502020204030204" pitchFamily="34" charset="0"/>
              </a:rPr>
              <a:t>gnement</a:t>
            </a:r>
            <a:endParaRPr lang="fr-FR" sz="1200" dirty="0">
              <a:solidFill>
                <a:srgbClr val="203864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SL_289bf47ff7d04780b5bda4d0e147a7d0_Header">
            <a:extLst>
              <a:ext uri="{FF2B5EF4-FFF2-40B4-BE49-F238E27FC236}">
                <a16:creationId xmlns:a16="http://schemas.microsoft.com/office/drawing/2014/main" id="{26EB0043-B7A4-49CA-AD09-548FE65E6004}"/>
              </a:ext>
            </a:extLst>
          </p:cNvPr>
          <p:cNvSpPr txBox="1"/>
          <p:nvPr/>
        </p:nvSpPr>
        <p:spPr>
          <a:xfrm>
            <a:off x="210738" y="3032072"/>
            <a:ext cx="740813" cy="1979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Etat des lieux des </a:t>
            </a:r>
          </a:p>
          <a:p>
            <a:pPr algn="ctr"/>
            <a:r>
              <a:rPr lang="fr-FR" sz="1200" dirty="0">
                <a:solidFill>
                  <a:srgbClr val="203864"/>
                </a:solidFill>
                <a:latin typeface="Calibri" panose="020F0502020204030204" pitchFamily="34" charset="0"/>
              </a:rPr>
              <a:t>unités</a:t>
            </a:r>
          </a:p>
          <a:p>
            <a:pPr algn="ctr"/>
            <a:endParaRPr lang="fr-FR" sz="1200" dirty="0">
              <a:solidFill>
                <a:srgbClr val="203864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TB_00000000000000000000000000000000_TodayMarkerText">
            <a:extLst>
              <a:ext uri="{FF2B5EF4-FFF2-40B4-BE49-F238E27FC236}">
                <a16:creationId xmlns:a16="http://schemas.microsoft.com/office/drawing/2014/main" id="{FD6A7150-C73F-4314-AEC2-FE0C1B4ED80E}"/>
              </a:ext>
            </a:extLst>
          </p:cNvPr>
          <p:cNvSpPr txBox="1"/>
          <p:nvPr/>
        </p:nvSpPr>
        <p:spPr>
          <a:xfrm>
            <a:off x="7986144" y="916827"/>
            <a:ext cx="716735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i="1" spc="-12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Aujourd’hui</a:t>
            </a:r>
          </a:p>
        </p:txBody>
      </p:sp>
      <p:sp>
        <p:nvSpPr>
          <p:cNvPr id="34" name="OTLSHAPE_TB_00000000000000000000000000000000_TimescaleInterval1">
            <a:extLst>
              <a:ext uri="{FF2B5EF4-FFF2-40B4-BE49-F238E27FC236}">
                <a16:creationId xmlns:a16="http://schemas.microsoft.com/office/drawing/2014/main" id="{FAA145D6-9D30-4EE6-AE30-0996DC44E99C}"/>
              </a:ext>
            </a:extLst>
          </p:cNvPr>
          <p:cNvSpPr txBox="1"/>
          <p:nvPr/>
        </p:nvSpPr>
        <p:spPr>
          <a:xfrm>
            <a:off x="1186595" y="1267285"/>
            <a:ext cx="2676790" cy="37465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400" spc="-3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SLT_1fb5c9bea8d7491e93ab109404a0a91b_Title">
            <a:extLst>
              <a:ext uri="{FF2B5EF4-FFF2-40B4-BE49-F238E27FC236}">
                <a16:creationId xmlns:a16="http://schemas.microsoft.com/office/drawing/2014/main" id="{454A064B-E20E-4C3D-B536-B65824461D46}"/>
              </a:ext>
            </a:extLst>
          </p:cNvPr>
          <p:cNvSpPr txBox="1"/>
          <p:nvPr/>
        </p:nvSpPr>
        <p:spPr>
          <a:xfrm>
            <a:off x="2033811" y="1795225"/>
            <a:ext cx="609372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2" dirty="0">
                <a:solidFill>
                  <a:schemeClr val="lt1"/>
                </a:solidFill>
                <a:latin typeface="Calibri" panose="020F0502020204030204" pitchFamily="34" charset="0"/>
              </a:rPr>
              <a:t>Caf’Qua: Rencontre conviviale des unités pour mieux les connaitre et voir comment les accompagner </a:t>
            </a:r>
          </a:p>
        </p:txBody>
      </p:sp>
      <p:sp>
        <p:nvSpPr>
          <p:cNvPr id="36" name="OTLSHAPE_SLT_cff1771b3adf435092272a1b386dd90f_Title">
            <a:extLst>
              <a:ext uri="{FF2B5EF4-FFF2-40B4-BE49-F238E27FC236}">
                <a16:creationId xmlns:a16="http://schemas.microsoft.com/office/drawing/2014/main" id="{79B5699C-1719-4919-9146-9AE9EB8F0BBB}"/>
              </a:ext>
            </a:extLst>
          </p:cNvPr>
          <p:cNvSpPr txBox="1"/>
          <p:nvPr/>
        </p:nvSpPr>
        <p:spPr>
          <a:xfrm>
            <a:off x="7575168" y="2045707"/>
            <a:ext cx="1075321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Bilan sur les Caf’Qua</a:t>
            </a:r>
          </a:p>
        </p:txBody>
      </p:sp>
      <p:sp>
        <p:nvSpPr>
          <p:cNvPr id="37" name="OTLSHAPE_SLM_10f44ea0c1ef4b75a781f5845b910790_Title">
            <a:extLst>
              <a:ext uri="{FF2B5EF4-FFF2-40B4-BE49-F238E27FC236}">
                <a16:creationId xmlns:a16="http://schemas.microsoft.com/office/drawing/2014/main" id="{864BD094-C469-430E-A00A-CA5E5FDB6A0C}"/>
              </a:ext>
            </a:extLst>
          </p:cNvPr>
          <p:cNvSpPr txBox="1"/>
          <p:nvPr/>
        </p:nvSpPr>
        <p:spPr>
          <a:xfrm>
            <a:off x="4534563" y="2109210"/>
            <a:ext cx="173809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 b="1" i="1" spc="-8" dirty="0">
                <a:solidFill>
                  <a:schemeClr val="dk1"/>
                </a:solidFill>
                <a:latin typeface="Calibri" panose="020F0502020204030204" pitchFamily="34" charset="0"/>
              </a:rPr>
              <a:t>7 </a:t>
            </a:r>
            <a:r>
              <a:rPr lang="fr-FR" sz="1100" b="1" i="1" spc="-8" dirty="0">
                <a:solidFill>
                  <a:srgbClr val="FF0000"/>
                </a:solidFill>
                <a:latin typeface="Calibri" panose="020F0502020204030204" pitchFamily="34" charset="0"/>
              </a:rPr>
              <a:t>+ 3 </a:t>
            </a:r>
            <a:r>
              <a:rPr lang="fr-FR" sz="1100" b="1" i="1" spc="-8" dirty="0">
                <a:solidFill>
                  <a:schemeClr val="dk1"/>
                </a:solidFill>
                <a:latin typeface="Calibri" panose="020F0502020204030204" pitchFamily="34" charset="0"/>
              </a:rPr>
              <a:t>= 10 unités visités</a:t>
            </a:r>
          </a:p>
        </p:txBody>
      </p:sp>
      <p:sp>
        <p:nvSpPr>
          <p:cNvPr id="38" name="OTLSHAPE_SLT_7b49690012f9431fa579863039774321_Title">
            <a:extLst>
              <a:ext uri="{FF2B5EF4-FFF2-40B4-BE49-F238E27FC236}">
                <a16:creationId xmlns:a16="http://schemas.microsoft.com/office/drawing/2014/main" id="{593DAB30-5EB9-49D3-A1DC-E80297DE2728}"/>
              </a:ext>
            </a:extLst>
          </p:cNvPr>
          <p:cNvSpPr txBox="1"/>
          <p:nvPr/>
        </p:nvSpPr>
        <p:spPr>
          <a:xfrm>
            <a:off x="1008361" y="5158251"/>
            <a:ext cx="10957986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Réunion trimestrielle Président de Centre et Qualiticien Territorial – Suivi du plan d’action Centre Occitanie Montpellier </a:t>
            </a:r>
          </a:p>
        </p:txBody>
      </p:sp>
      <p:sp>
        <p:nvSpPr>
          <p:cNvPr id="39" name="OTLSHAPE_SLT_fa7160ae8db649c4a586c26722e094ca_Title">
            <a:extLst>
              <a:ext uri="{FF2B5EF4-FFF2-40B4-BE49-F238E27FC236}">
                <a16:creationId xmlns:a16="http://schemas.microsoft.com/office/drawing/2014/main" id="{E81962D0-9871-42E0-A077-141AA3DD77EB}"/>
              </a:ext>
            </a:extLst>
          </p:cNvPr>
          <p:cNvSpPr txBox="1"/>
          <p:nvPr/>
        </p:nvSpPr>
        <p:spPr>
          <a:xfrm>
            <a:off x="4222108" y="4062525"/>
            <a:ext cx="547053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Certification Plateforme Polyphénol SPO et </a:t>
            </a:r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CRB </a:t>
            </a:r>
            <a:r>
              <a:rPr lang="fr-FR" sz="1100" b="1" spc="-6" dirty="0" err="1">
                <a:solidFill>
                  <a:srgbClr val="FF0000"/>
                </a:solidFill>
                <a:latin typeface="Calibri" panose="020F0502020204030204" pitchFamily="34" charset="0"/>
              </a:rPr>
              <a:t>SmARTCol</a:t>
            </a:r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 CBGP </a:t>
            </a:r>
          </a:p>
        </p:txBody>
      </p:sp>
      <p:sp>
        <p:nvSpPr>
          <p:cNvPr id="40" name="OTLSHAPE_SLT_f631a3c93f6048078ae9c87026bdb2a3_Title">
            <a:extLst>
              <a:ext uri="{FF2B5EF4-FFF2-40B4-BE49-F238E27FC236}">
                <a16:creationId xmlns:a16="http://schemas.microsoft.com/office/drawing/2014/main" id="{A0F360A2-6E78-4352-8639-02289F79CC7F}"/>
              </a:ext>
            </a:extLst>
          </p:cNvPr>
          <p:cNvSpPr txBox="1"/>
          <p:nvPr/>
        </p:nvSpPr>
        <p:spPr>
          <a:xfrm>
            <a:off x="8452162" y="3296265"/>
            <a:ext cx="2858533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Organisation / Pilotage qualité des unités</a:t>
            </a:r>
          </a:p>
        </p:txBody>
      </p:sp>
      <p:sp>
        <p:nvSpPr>
          <p:cNvPr id="43" name="OTLSHAPE_SLT_7b84b718e11f4f268861d3782ad6ec3d_Title">
            <a:extLst>
              <a:ext uri="{FF2B5EF4-FFF2-40B4-BE49-F238E27FC236}">
                <a16:creationId xmlns:a16="http://schemas.microsoft.com/office/drawing/2014/main" id="{1BF1DF35-7D87-4985-869D-E2655831BD26}"/>
              </a:ext>
            </a:extLst>
          </p:cNvPr>
          <p:cNvSpPr txBox="1"/>
          <p:nvPr/>
        </p:nvSpPr>
        <p:spPr>
          <a:xfrm>
            <a:off x="2199687" y="2611845"/>
            <a:ext cx="1017783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Métrologie</a:t>
            </a:r>
          </a:p>
        </p:txBody>
      </p:sp>
      <p:sp>
        <p:nvSpPr>
          <p:cNvPr id="44" name="OTLSHAPE_SLA_dcff1c639d554448bc614842e864cf96_Shape">
            <a:extLst>
              <a:ext uri="{FF2B5EF4-FFF2-40B4-BE49-F238E27FC236}">
                <a16:creationId xmlns:a16="http://schemas.microsoft.com/office/drawing/2014/main" id="{26FB2C98-1A73-407A-9BEE-8088F56FEDB5}"/>
              </a:ext>
            </a:extLst>
          </p:cNvPr>
          <p:cNvSpPr/>
          <p:nvPr/>
        </p:nvSpPr>
        <p:spPr>
          <a:xfrm>
            <a:off x="4299420" y="5579176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Q</a:t>
            </a:r>
          </a:p>
        </p:txBody>
      </p:sp>
      <p:sp>
        <p:nvSpPr>
          <p:cNvPr id="45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1985081" y="5375951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46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1611457" y="5609142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47" name="OTLSHAPE_TB_00000000000000000000000000000000_TimescaleInterval2">
            <a:extLst>
              <a:ext uri="{FF2B5EF4-FFF2-40B4-BE49-F238E27FC236}">
                <a16:creationId xmlns:a16="http://schemas.microsoft.com/office/drawing/2014/main" id="{3CB447A3-0921-4DF4-B42F-6FEA86646024}"/>
              </a:ext>
            </a:extLst>
          </p:cNvPr>
          <p:cNvSpPr txBox="1"/>
          <p:nvPr/>
        </p:nvSpPr>
        <p:spPr>
          <a:xfrm>
            <a:off x="1103755" y="1328481"/>
            <a:ext cx="10337799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spc="-30" dirty="0">
                <a:solidFill>
                  <a:schemeClr val="dk1"/>
                </a:solidFill>
                <a:latin typeface="Calibri" panose="020F0502020204030204" pitchFamily="34" charset="0"/>
              </a:rPr>
              <a:t>	</a:t>
            </a:r>
            <a:r>
              <a:rPr lang="fr-FR" sz="1400" b="1" spc="-30" dirty="0">
                <a:solidFill>
                  <a:schemeClr val="dk1"/>
                </a:solidFill>
                <a:latin typeface="Calibri" panose="020F0502020204030204" pitchFamily="34" charset="0"/>
              </a:rPr>
              <a:t>              2024</a:t>
            </a:r>
            <a:r>
              <a:rPr lang="fr-FR" sz="1400" spc="-30" dirty="0">
                <a:solidFill>
                  <a:schemeClr val="dk1"/>
                </a:solidFill>
                <a:latin typeface="Calibri" panose="020F0502020204030204" pitchFamily="34" charset="0"/>
              </a:rPr>
              <a:t>				</a:t>
            </a:r>
            <a:r>
              <a:rPr lang="fr-FR" sz="1400" b="1" spc="-30" dirty="0">
                <a:solidFill>
                  <a:schemeClr val="dk1"/>
                </a:solidFill>
                <a:latin typeface="Calibri" panose="020F0502020204030204" pitchFamily="34" charset="0"/>
              </a:rPr>
              <a:t>               2025	</a:t>
            </a:r>
            <a:r>
              <a:rPr lang="fr-FR" sz="1400" spc="-30" dirty="0">
                <a:solidFill>
                  <a:schemeClr val="dk1"/>
                </a:solidFill>
                <a:latin typeface="Calibri" panose="020F0502020204030204" pitchFamily="34" charset="0"/>
              </a:rPr>
              <a:t>			</a:t>
            </a:r>
            <a:r>
              <a:rPr lang="fr-FR" sz="1400" b="1" spc="-30" dirty="0">
                <a:solidFill>
                  <a:schemeClr val="dk1"/>
                </a:solidFill>
                <a:latin typeface="Calibri" panose="020F0502020204030204" pitchFamily="34" charset="0"/>
              </a:rPr>
              <a:t>                2026</a:t>
            </a:r>
          </a:p>
          <a:p>
            <a:r>
              <a:rPr lang="fr-FR" sz="1400" spc="-30" dirty="0">
                <a:solidFill>
                  <a:schemeClr val="dk1"/>
                </a:solidFill>
                <a:latin typeface="Calibri" panose="020F0502020204030204" pitchFamily="34" charset="0"/>
              </a:rPr>
              <a:t>T1	T2	T3	T4	T1	T2	T3	T4	T1	T2	T3	T4</a:t>
            </a:r>
          </a:p>
        </p:txBody>
      </p:sp>
      <p:cxnSp>
        <p:nvCxnSpPr>
          <p:cNvPr id="48" name="OTLSHAPE_TB_00000000000000000000000000000000_Separator1">
            <a:extLst>
              <a:ext uri="{FF2B5EF4-FFF2-40B4-BE49-F238E27FC236}">
                <a16:creationId xmlns:a16="http://schemas.microsoft.com/office/drawing/2014/main" id="{FA1F0A09-18A7-46DE-BA1E-5C8D16EF75FB}"/>
              </a:ext>
            </a:extLst>
          </p:cNvPr>
          <p:cNvCxnSpPr/>
          <p:nvPr/>
        </p:nvCxnSpPr>
        <p:spPr>
          <a:xfrm>
            <a:off x="4685927" y="1318088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Separator3">
            <a:extLst>
              <a:ext uri="{FF2B5EF4-FFF2-40B4-BE49-F238E27FC236}">
                <a16:creationId xmlns:a16="http://schemas.microsoft.com/office/drawing/2014/main" id="{E4AF6D18-3343-4BE8-A55E-68D4601880DB}"/>
              </a:ext>
            </a:extLst>
          </p:cNvPr>
          <p:cNvCxnSpPr/>
          <p:nvPr/>
        </p:nvCxnSpPr>
        <p:spPr>
          <a:xfrm>
            <a:off x="8353630" y="1318088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116"/>
          <p:cNvSpPr txBox="1"/>
          <p:nvPr/>
        </p:nvSpPr>
        <p:spPr>
          <a:xfrm>
            <a:off x="515177" y="9486"/>
            <a:ext cx="10679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8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FEUILLE DE ROUTE QUALITE DU CENTRE DE MONTPELLIER (2024/2026)</a:t>
            </a:r>
          </a:p>
        </p:txBody>
      </p:sp>
      <p:sp>
        <p:nvSpPr>
          <p:cNvPr id="51" name="ZoneTexte 117"/>
          <p:cNvSpPr txBox="1"/>
          <p:nvPr/>
        </p:nvSpPr>
        <p:spPr>
          <a:xfrm>
            <a:off x="0" y="454274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chemeClr val="accent5"/>
                </a:solidFill>
              </a:rPr>
              <a:t>Objectif</a:t>
            </a:r>
            <a:r>
              <a:rPr lang="fr-FR" dirty="0"/>
              <a:t>:</a:t>
            </a:r>
            <a:r>
              <a:rPr lang="fr-FR" sz="2400" dirty="0"/>
              <a:t> </a:t>
            </a:r>
            <a:r>
              <a:rPr lang="fr-FR" sz="1600" dirty="0"/>
              <a:t>Trouver des leviers pour mieux accompagner les unités</a:t>
            </a:r>
          </a:p>
        </p:txBody>
      </p:sp>
      <p:sp>
        <p:nvSpPr>
          <p:cNvPr id="52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3136810" y="5378949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53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2763186" y="5612140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56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3929095" y="5815851"/>
            <a:ext cx="948072" cy="4616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Réunion 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Qualité 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Centre</a:t>
            </a:r>
          </a:p>
        </p:txBody>
      </p:sp>
      <p:sp>
        <p:nvSpPr>
          <p:cNvPr id="57" name="OTLSHAPE_SLA_dcff1c639d554448bc614842e864cf96_Shape">
            <a:extLst>
              <a:ext uri="{FF2B5EF4-FFF2-40B4-BE49-F238E27FC236}">
                <a16:creationId xmlns:a16="http://schemas.microsoft.com/office/drawing/2014/main" id="{26FB2C98-1A73-407A-9BEE-8088F56FEDB5}"/>
              </a:ext>
            </a:extLst>
          </p:cNvPr>
          <p:cNvSpPr/>
          <p:nvPr/>
        </p:nvSpPr>
        <p:spPr>
          <a:xfrm>
            <a:off x="7992150" y="5548356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Q</a:t>
            </a:r>
          </a:p>
        </p:txBody>
      </p:sp>
      <p:sp>
        <p:nvSpPr>
          <p:cNvPr id="58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5677811" y="5371009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59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5304187" y="5604200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60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6829540" y="5374007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61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6455916" y="5607198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62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7631657" y="5804695"/>
            <a:ext cx="948072" cy="4616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Réunion 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Qualité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Centre</a:t>
            </a:r>
          </a:p>
        </p:txBody>
      </p:sp>
      <p:sp>
        <p:nvSpPr>
          <p:cNvPr id="63" name="OTLSHAPE_SLA_dcff1c639d554448bc614842e864cf96_Shape">
            <a:extLst>
              <a:ext uri="{FF2B5EF4-FFF2-40B4-BE49-F238E27FC236}">
                <a16:creationId xmlns:a16="http://schemas.microsoft.com/office/drawing/2014/main" id="{26FB2C98-1A73-407A-9BEE-8088F56FEDB5}"/>
              </a:ext>
            </a:extLst>
          </p:cNvPr>
          <p:cNvSpPr/>
          <p:nvPr/>
        </p:nvSpPr>
        <p:spPr>
          <a:xfrm>
            <a:off x="11605390" y="5525825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Q</a:t>
            </a:r>
          </a:p>
        </p:txBody>
      </p:sp>
      <p:sp>
        <p:nvSpPr>
          <p:cNvPr id="64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9291051" y="537435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65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8917427" y="5607547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66" name="OTLSHAPE_SLA_6a2853efba2544b29bb7e0be6e6d7822_Shape">
            <a:extLst>
              <a:ext uri="{FF2B5EF4-FFF2-40B4-BE49-F238E27FC236}">
                <a16:creationId xmlns:a16="http://schemas.microsoft.com/office/drawing/2014/main" id="{C111E269-078D-4357-A2F1-C399EA2D95D5}"/>
              </a:ext>
            </a:extLst>
          </p:cNvPr>
          <p:cNvSpPr/>
          <p:nvPr/>
        </p:nvSpPr>
        <p:spPr>
          <a:xfrm>
            <a:off x="10442780" y="5377354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M</a:t>
            </a:r>
          </a:p>
        </p:txBody>
      </p:sp>
      <p:sp>
        <p:nvSpPr>
          <p:cNvPr id="67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10069156" y="5610545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Métrologie</a:t>
            </a:r>
          </a:p>
        </p:txBody>
      </p:sp>
      <p:sp>
        <p:nvSpPr>
          <p:cNvPr id="68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11248699" y="5772516"/>
            <a:ext cx="948072" cy="4616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Réunion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Qualité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Centre</a:t>
            </a:r>
          </a:p>
        </p:txBody>
      </p:sp>
      <p:sp>
        <p:nvSpPr>
          <p:cNvPr id="69" name="Étoile à 4 branches 68"/>
          <p:cNvSpPr/>
          <p:nvPr/>
        </p:nvSpPr>
        <p:spPr>
          <a:xfrm>
            <a:off x="3475338" y="6105549"/>
            <a:ext cx="184129" cy="203452"/>
          </a:xfrm>
          <a:prstGeom prst="star4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00" dirty="0"/>
              <a:t>D</a:t>
            </a:r>
          </a:p>
        </p:txBody>
      </p:sp>
      <p:sp>
        <p:nvSpPr>
          <p:cNvPr id="70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3008464" y="6317356"/>
            <a:ext cx="1117876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Données</a:t>
            </a:r>
          </a:p>
        </p:txBody>
      </p:sp>
      <p:sp>
        <p:nvSpPr>
          <p:cNvPr id="71" name="Étoile à 4 branches 70"/>
          <p:cNvSpPr/>
          <p:nvPr/>
        </p:nvSpPr>
        <p:spPr>
          <a:xfrm>
            <a:off x="7166535" y="6101561"/>
            <a:ext cx="184129" cy="203452"/>
          </a:xfrm>
          <a:prstGeom prst="star4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700" dirty="0"/>
              <a:t>D</a:t>
            </a:r>
          </a:p>
        </p:txBody>
      </p:sp>
      <p:sp>
        <p:nvSpPr>
          <p:cNvPr id="72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6699661" y="6313368"/>
            <a:ext cx="1117876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Données</a:t>
            </a:r>
          </a:p>
        </p:txBody>
      </p:sp>
      <p:sp>
        <p:nvSpPr>
          <p:cNvPr id="74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10366877" y="6313368"/>
            <a:ext cx="1117876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 Données</a:t>
            </a:r>
          </a:p>
        </p:txBody>
      </p:sp>
      <p:sp>
        <p:nvSpPr>
          <p:cNvPr id="75" name="OTLSHAPE_SLT_fa7160ae8db649c4a586c26722e094ca_Shape">
            <a:extLst>
              <a:ext uri="{FF2B5EF4-FFF2-40B4-BE49-F238E27FC236}">
                <a16:creationId xmlns:a16="http://schemas.microsoft.com/office/drawing/2014/main" id="{7D6085F5-FC26-4859-8202-DC743C547DE9}"/>
              </a:ext>
            </a:extLst>
          </p:cNvPr>
          <p:cNvSpPr/>
          <p:nvPr/>
        </p:nvSpPr>
        <p:spPr>
          <a:xfrm>
            <a:off x="3325907" y="4374661"/>
            <a:ext cx="6193744" cy="203200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6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/>
        </p:nvSpPr>
        <p:spPr>
          <a:xfrm>
            <a:off x="3325908" y="4374661"/>
            <a:ext cx="502772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7" name="OTLSHAPE_SLT_fa7160ae8db649c4a586c26722e094ca_Title">
            <a:extLst>
              <a:ext uri="{FF2B5EF4-FFF2-40B4-BE49-F238E27FC236}">
                <a16:creationId xmlns:a16="http://schemas.microsoft.com/office/drawing/2014/main" id="{E81962D0-9871-42E0-A077-141AA3DD77EB}"/>
              </a:ext>
            </a:extLst>
          </p:cNvPr>
          <p:cNvSpPr txBox="1"/>
          <p:nvPr/>
        </p:nvSpPr>
        <p:spPr>
          <a:xfrm>
            <a:off x="4838368" y="4391623"/>
            <a:ext cx="3149586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Labélisation  ISC UMR MISTEA</a:t>
            </a:r>
          </a:p>
        </p:txBody>
      </p:sp>
      <p:sp>
        <p:nvSpPr>
          <p:cNvPr id="78" name="OTLSHAPE_SLT_fa7160ae8db649c4a586c26722e094ca_Shape">
            <a:extLst>
              <a:ext uri="{FF2B5EF4-FFF2-40B4-BE49-F238E27FC236}">
                <a16:creationId xmlns:a16="http://schemas.microsoft.com/office/drawing/2014/main" id="{7D6085F5-FC26-4859-8202-DC743C547DE9}"/>
              </a:ext>
            </a:extLst>
          </p:cNvPr>
          <p:cNvSpPr/>
          <p:nvPr/>
        </p:nvSpPr>
        <p:spPr>
          <a:xfrm>
            <a:off x="1008360" y="4697980"/>
            <a:ext cx="10965777" cy="275579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9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/>
        </p:nvSpPr>
        <p:spPr>
          <a:xfrm>
            <a:off x="1008361" y="4697979"/>
            <a:ext cx="7345266" cy="275581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0" name="OTLSHAPE_SLT_fa7160ae8db649c4a586c26722e094ca_Title">
            <a:extLst>
              <a:ext uri="{FF2B5EF4-FFF2-40B4-BE49-F238E27FC236}">
                <a16:creationId xmlns:a16="http://schemas.microsoft.com/office/drawing/2014/main" id="{E81962D0-9871-42E0-A077-141AA3DD77EB}"/>
              </a:ext>
            </a:extLst>
          </p:cNvPr>
          <p:cNvSpPr txBox="1"/>
          <p:nvPr/>
        </p:nvSpPr>
        <p:spPr>
          <a:xfrm>
            <a:off x="1008359" y="4743467"/>
            <a:ext cx="10825631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Suivi des unités : Demandes spécifiques &amp; plan action  Métrologie / Données / Organisation</a:t>
            </a:r>
          </a:p>
        </p:txBody>
      </p:sp>
      <p:sp>
        <p:nvSpPr>
          <p:cNvPr id="83" name="OTLSHAPE_SLT_c000b33856c3457e97ac83843b46348a_Shape">
            <a:extLst>
              <a:ext uri="{FF2B5EF4-FFF2-40B4-BE49-F238E27FC236}">
                <a16:creationId xmlns:a16="http://schemas.microsoft.com/office/drawing/2014/main" id="{7BD5F187-52BF-460F-9E33-BD399C1B377A}"/>
              </a:ext>
            </a:extLst>
          </p:cNvPr>
          <p:cNvSpPr/>
          <p:nvPr/>
        </p:nvSpPr>
        <p:spPr>
          <a:xfrm>
            <a:off x="7666563" y="3710235"/>
            <a:ext cx="2700314" cy="203200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84" name="OTLSHAPE_SLT_c000b33856c3457e97ac83843b46348a_Title">
            <a:extLst>
              <a:ext uri="{FF2B5EF4-FFF2-40B4-BE49-F238E27FC236}">
                <a16:creationId xmlns:a16="http://schemas.microsoft.com/office/drawing/2014/main" id="{8E34BFE8-08E1-498F-91C7-491533A6846C}"/>
              </a:ext>
            </a:extLst>
          </p:cNvPr>
          <p:cNvSpPr txBox="1"/>
          <p:nvPr/>
        </p:nvSpPr>
        <p:spPr>
          <a:xfrm>
            <a:off x="7626040" y="3725633"/>
            <a:ext cx="2740837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Point sur la gestion des échantillons/données</a:t>
            </a:r>
          </a:p>
        </p:txBody>
      </p:sp>
      <p:sp>
        <p:nvSpPr>
          <p:cNvPr id="85" name="OTLSHAPE_SLT_b3b24f30dd09423f88609133eedceb09_Shape">
            <a:extLst>
              <a:ext uri="{FF2B5EF4-FFF2-40B4-BE49-F238E27FC236}">
                <a16:creationId xmlns:a16="http://schemas.microsoft.com/office/drawing/2014/main" id="{949C4B6E-438D-49EA-B940-E6ABA9055DCC}"/>
              </a:ext>
            </a:extLst>
          </p:cNvPr>
          <p:cNvSpPr/>
          <p:nvPr/>
        </p:nvSpPr>
        <p:spPr>
          <a:xfrm>
            <a:off x="1397103" y="3714569"/>
            <a:ext cx="6269460" cy="203200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6" name="OTLSHAPE_SLT_b3b24f30dd09423f88609133eedceb09_ShapePercentage">
            <a:extLst>
              <a:ext uri="{FF2B5EF4-FFF2-40B4-BE49-F238E27FC236}">
                <a16:creationId xmlns:a16="http://schemas.microsoft.com/office/drawing/2014/main" id="{F9D3FA93-6BD7-4758-B76F-8D07678217CC}"/>
              </a:ext>
            </a:extLst>
          </p:cNvPr>
          <p:cNvSpPr/>
          <p:nvPr/>
        </p:nvSpPr>
        <p:spPr>
          <a:xfrm>
            <a:off x="1397103" y="3714569"/>
            <a:ext cx="3298600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7" name="OTLSHAPE_SLT_b3b24f30dd09423f88609133eedceb09_Title">
            <a:extLst>
              <a:ext uri="{FF2B5EF4-FFF2-40B4-BE49-F238E27FC236}">
                <a16:creationId xmlns:a16="http://schemas.microsoft.com/office/drawing/2014/main" id="{1FBEBDA2-0793-4078-BFB7-9A1C9F13B23E}"/>
              </a:ext>
            </a:extLst>
          </p:cNvPr>
          <p:cNvSpPr txBox="1"/>
          <p:nvPr/>
        </p:nvSpPr>
        <p:spPr>
          <a:xfrm>
            <a:off x="2215221" y="3731531"/>
            <a:ext cx="145613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Gestion des échantillons</a:t>
            </a:r>
          </a:p>
        </p:txBody>
      </p:sp>
      <p:sp>
        <p:nvSpPr>
          <p:cNvPr id="88" name="Rectangle à coins arrondis 87"/>
          <p:cNvSpPr/>
          <p:nvPr/>
        </p:nvSpPr>
        <p:spPr>
          <a:xfrm>
            <a:off x="3449991" y="3270866"/>
            <a:ext cx="1073011" cy="201409"/>
          </a:xfrm>
          <a:prstGeom prst="roundRect">
            <a:avLst/>
          </a:prstGeom>
          <a:solidFill>
            <a:srgbClr val="E1D658"/>
          </a:solidFill>
          <a:ln>
            <a:solidFill>
              <a:srgbClr val="E1D6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89" name="OTLSHAPE_SLT_c000b33856c3457e97ac83843b46348a_Title">
            <a:extLst>
              <a:ext uri="{FF2B5EF4-FFF2-40B4-BE49-F238E27FC236}">
                <a16:creationId xmlns:a16="http://schemas.microsoft.com/office/drawing/2014/main" id="{8E34BFE8-08E1-498F-91C7-491533A6846C}"/>
              </a:ext>
            </a:extLst>
          </p:cNvPr>
          <p:cNvSpPr txBox="1"/>
          <p:nvPr/>
        </p:nvSpPr>
        <p:spPr>
          <a:xfrm>
            <a:off x="3308568" y="3288506"/>
            <a:ext cx="1349547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Point Dossier MPA</a:t>
            </a:r>
          </a:p>
        </p:txBody>
      </p:sp>
      <p:sp>
        <p:nvSpPr>
          <p:cNvPr id="92" name="Étoile à 4 branches 91"/>
          <p:cNvSpPr/>
          <p:nvPr/>
        </p:nvSpPr>
        <p:spPr>
          <a:xfrm>
            <a:off x="10833750" y="6096075"/>
            <a:ext cx="184129" cy="203452"/>
          </a:xfrm>
          <a:prstGeom prst="star4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700" dirty="0"/>
              <a:t>D</a:t>
            </a:r>
          </a:p>
        </p:txBody>
      </p:sp>
      <p:sp>
        <p:nvSpPr>
          <p:cNvPr id="2" name="Ellipse 1"/>
          <p:cNvSpPr/>
          <p:nvPr/>
        </p:nvSpPr>
        <p:spPr>
          <a:xfrm>
            <a:off x="3679225" y="5778006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99" name="Ellipse 98"/>
          <p:cNvSpPr/>
          <p:nvPr/>
        </p:nvSpPr>
        <p:spPr>
          <a:xfrm>
            <a:off x="1100125" y="5777501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0" name="Ellipse 99"/>
          <p:cNvSpPr/>
          <p:nvPr/>
        </p:nvSpPr>
        <p:spPr>
          <a:xfrm>
            <a:off x="2458646" y="5777501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1" name="Ellipse 100"/>
          <p:cNvSpPr/>
          <p:nvPr/>
        </p:nvSpPr>
        <p:spPr>
          <a:xfrm>
            <a:off x="7540015" y="5784356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2" name="Ellipse 101"/>
          <p:cNvSpPr/>
          <p:nvPr/>
        </p:nvSpPr>
        <p:spPr>
          <a:xfrm>
            <a:off x="4808525" y="5783851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3" name="Ellipse 102"/>
          <p:cNvSpPr/>
          <p:nvPr/>
        </p:nvSpPr>
        <p:spPr>
          <a:xfrm>
            <a:off x="6167046" y="5783851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4" name="Ellipse 103"/>
          <p:cNvSpPr/>
          <p:nvPr/>
        </p:nvSpPr>
        <p:spPr>
          <a:xfrm>
            <a:off x="11068780" y="5776420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5" name="Ellipse 104"/>
          <p:cNvSpPr/>
          <p:nvPr/>
        </p:nvSpPr>
        <p:spPr>
          <a:xfrm>
            <a:off x="8489680" y="5775915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06" name="Ellipse 105"/>
          <p:cNvSpPr/>
          <p:nvPr/>
        </p:nvSpPr>
        <p:spPr>
          <a:xfrm>
            <a:off x="9848201" y="5775915"/>
            <a:ext cx="109324" cy="36261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/>
              <a:t>CQC</a:t>
            </a:r>
          </a:p>
        </p:txBody>
      </p:sp>
      <p:sp>
        <p:nvSpPr>
          <p:cNvPr id="111" name="OTLSHAPE_SLT_7b84b718e11f4f268861d3782ad6ec3d_Shape">
            <a:extLst>
              <a:ext uri="{FF2B5EF4-FFF2-40B4-BE49-F238E27FC236}">
                <a16:creationId xmlns:a16="http://schemas.microsoft.com/office/drawing/2014/main" id="{9A32399E-6C42-4D59-A024-5378BC5D3E09}"/>
              </a:ext>
            </a:extLst>
          </p:cNvPr>
          <p:cNvSpPr/>
          <p:nvPr/>
        </p:nvSpPr>
        <p:spPr>
          <a:xfrm>
            <a:off x="3505752" y="2916645"/>
            <a:ext cx="8328238" cy="203200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7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5744234" y="6138294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National</a:t>
            </a:r>
          </a:p>
        </p:txBody>
      </p:sp>
      <p:sp>
        <p:nvSpPr>
          <p:cNvPr id="108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2026558" y="6144787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National</a:t>
            </a:r>
          </a:p>
        </p:txBody>
      </p:sp>
      <p:sp>
        <p:nvSpPr>
          <p:cNvPr id="109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9427869" y="6138294"/>
            <a:ext cx="948072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Séminaire</a:t>
            </a:r>
          </a:p>
          <a:p>
            <a:pPr algn="ctr"/>
            <a:r>
              <a:rPr lang="fr-FR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National</a:t>
            </a:r>
          </a:p>
        </p:txBody>
      </p:sp>
      <p:sp>
        <p:nvSpPr>
          <p:cNvPr id="113" name="OTLSHAPE_SLT_7b49690012f9431fa579863039774321_Shape">
            <a:extLst>
              <a:ext uri="{FF2B5EF4-FFF2-40B4-BE49-F238E27FC236}">
                <a16:creationId xmlns:a16="http://schemas.microsoft.com/office/drawing/2014/main" id="{5B2BC97F-A100-45D4-8266-1AD2E7AF9B68}"/>
              </a:ext>
            </a:extLst>
          </p:cNvPr>
          <p:cNvSpPr/>
          <p:nvPr/>
        </p:nvSpPr>
        <p:spPr>
          <a:xfrm>
            <a:off x="1001103" y="6476026"/>
            <a:ext cx="10965243" cy="203200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8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/>
        </p:nvSpPr>
        <p:spPr>
          <a:xfrm>
            <a:off x="1002530" y="6475714"/>
            <a:ext cx="10963816" cy="203200"/>
          </a:xfrm>
          <a:prstGeom prst="chevron">
            <a:avLst/>
          </a:prstGeom>
          <a:solidFill>
            <a:srgbClr val="660066">
              <a:alpha val="3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4" name="OTLSHAPE_SLT_7b49690012f9431fa579863039774321_Title">
            <a:extLst>
              <a:ext uri="{FF2B5EF4-FFF2-40B4-BE49-F238E27FC236}">
                <a16:creationId xmlns:a16="http://schemas.microsoft.com/office/drawing/2014/main" id="{593DAB30-5EB9-49D3-A1DC-E80297DE2728}"/>
              </a:ext>
            </a:extLst>
          </p:cNvPr>
          <p:cNvSpPr txBox="1"/>
          <p:nvPr/>
        </p:nvSpPr>
        <p:spPr>
          <a:xfrm>
            <a:off x="1002530" y="6493348"/>
            <a:ext cx="10963816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Communications : Mise à jour du site internet / Accueil des nouveaux arrivants / Article Flash information Centre / Intervention réunions DU (3 fois /an)</a:t>
            </a:r>
          </a:p>
        </p:txBody>
      </p:sp>
      <p:cxnSp>
        <p:nvCxnSpPr>
          <p:cNvPr id="54" name="OTLSHAPE_G_00000000000000000000000000000000_ShapeBelow0">
            <a:extLst>
              <a:ext uri="{FF2B5EF4-FFF2-40B4-BE49-F238E27FC236}">
                <a16:creationId xmlns:a16="http://schemas.microsoft.com/office/drawing/2014/main" id="{85CF7363-126A-4C1A-A67F-471524242E5E}"/>
              </a:ext>
            </a:extLst>
          </p:cNvPr>
          <p:cNvCxnSpPr/>
          <p:nvPr/>
        </p:nvCxnSpPr>
        <p:spPr>
          <a:xfrm>
            <a:off x="8344375" y="1172038"/>
            <a:ext cx="14400" cy="5618479"/>
          </a:xfrm>
          <a:prstGeom prst="line">
            <a:avLst/>
          </a:prstGeom>
          <a:ln w="8626" cap="flat" cmpd="sng" algn="ctr">
            <a:solidFill>
              <a:schemeClr val="dk1">
                <a:alpha val="32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TLSHAPE_TB_00000000000000000000000000000000_TodayMarkerShape">
            <a:extLst>
              <a:ext uri="{FF2B5EF4-FFF2-40B4-BE49-F238E27FC236}">
                <a16:creationId xmlns:a16="http://schemas.microsoft.com/office/drawing/2014/main" id="{1E579F3F-368D-432D-8DBC-7BC487121331}"/>
              </a:ext>
            </a:extLst>
          </p:cNvPr>
          <p:cNvSpPr/>
          <p:nvPr/>
        </p:nvSpPr>
        <p:spPr>
          <a:xfrm flipV="1">
            <a:off x="8288433" y="1111712"/>
            <a:ext cx="114300" cy="127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/>
          </a:p>
        </p:txBody>
      </p:sp>
      <p:sp>
        <p:nvSpPr>
          <p:cNvPr id="26" name="OTLSHAPE_SLT_ce0ca17e04854e11bf2b856944de1687_ShapePercentage">
            <a:extLst>
              <a:ext uri="{FF2B5EF4-FFF2-40B4-BE49-F238E27FC236}">
                <a16:creationId xmlns:a16="http://schemas.microsoft.com/office/drawing/2014/main" id="{D97F0139-3818-4C13-9774-26DDA5B97529}"/>
              </a:ext>
            </a:extLst>
          </p:cNvPr>
          <p:cNvSpPr/>
          <p:nvPr/>
        </p:nvSpPr>
        <p:spPr>
          <a:xfrm>
            <a:off x="3503583" y="2917382"/>
            <a:ext cx="4071585" cy="2032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2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/>
        </p:nvSpPr>
        <p:spPr>
          <a:xfrm>
            <a:off x="3355648" y="2933723"/>
            <a:ext cx="1734262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Données</a:t>
            </a:r>
          </a:p>
        </p:txBody>
      </p:sp>
      <p:sp>
        <p:nvSpPr>
          <p:cNvPr id="112" name="OTLSHAPE_SLT_7b84b718e11f4f268861d3782ad6ec3d_Title">
            <a:extLst>
              <a:ext uri="{FF2B5EF4-FFF2-40B4-BE49-F238E27FC236}">
                <a16:creationId xmlns:a16="http://schemas.microsoft.com/office/drawing/2014/main" id="{1BF1DF35-7D87-4985-869D-E2655831BD26}"/>
              </a:ext>
            </a:extLst>
          </p:cNvPr>
          <p:cNvSpPr txBox="1"/>
          <p:nvPr/>
        </p:nvSpPr>
        <p:spPr>
          <a:xfrm>
            <a:off x="5004464" y="2599823"/>
            <a:ext cx="2126024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(2 réunions accompagnées par M</a:t>
            </a:r>
            <a:r>
              <a:rPr lang="fr-FR" sz="1100" b="1" spc="-6" baseline="30000" dirty="0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15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/>
        </p:nvSpPr>
        <p:spPr>
          <a:xfrm>
            <a:off x="5302196" y="2922845"/>
            <a:ext cx="1734262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4" dirty="0">
                <a:solidFill>
                  <a:srgbClr val="FF0000"/>
                </a:solidFill>
                <a:latin typeface="Calibri" panose="020F0502020204030204" pitchFamily="34" charset="0"/>
              </a:rPr>
              <a:t>(2 séminaires)</a:t>
            </a:r>
          </a:p>
        </p:txBody>
      </p:sp>
      <p:sp>
        <p:nvSpPr>
          <p:cNvPr id="116" name="OTLSHAPE_SLT_7b84b718e11f4f268861d3782ad6ec3d_Title">
            <a:extLst>
              <a:ext uri="{FF2B5EF4-FFF2-40B4-BE49-F238E27FC236}">
                <a16:creationId xmlns:a16="http://schemas.microsoft.com/office/drawing/2014/main" id="{1BF1DF35-7D87-4985-869D-E2655831BD26}"/>
              </a:ext>
            </a:extLst>
          </p:cNvPr>
          <p:cNvSpPr txBox="1"/>
          <p:nvPr/>
        </p:nvSpPr>
        <p:spPr>
          <a:xfrm>
            <a:off x="8850327" y="2605361"/>
            <a:ext cx="2142475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6" dirty="0">
                <a:solidFill>
                  <a:srgbClr val="FF0000"/>
                </a:solidFill>
                <a:latin typeface="Calibri" panose="020F0502020204030204" pitchFamily="34" charset="0"/>
              </a:rPr>
              <a:t>(2 réunions(sur site et plénière))</a:t>
            </a:r>
          </a:p>
        </p:txBody>
      </p:sp>
      <p:sp>
        <p:nvSpPr>
          <p:cNvPr id="117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/>
        </p:nvSpPr>
        <p:spPr>
          <a:xfrm>
            <a:off x="8981070" y="2937515"/>
            <a:ext cx="1734262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4" dirty="0">
                <a:solidFill>
                  <a:srgbClr val="FF0000"/>
                </a:solidFill>
                <a:latin typeface="Calibri" panose="020F0502020204030204" pitchFamily="34" charset="0"/>
              </a:rPr>
              <a:t>(1 séminaire + 1 réunion)</a:t>
            </a:r>
          </a:p>
        </p:txBody>
      </p:sp>
      <p:sp>
        <p:nvSpPr>
          <p:cNvPr id="119" name="Étoile à 4 branches 118"/>
          <p:cNvSpPr/>
          <p:nvPr/>
        </p:nvSpPr>
        <p:spPr>
          <a:xfrm>
            <a:off x="5284395" y="6109181"/>
            <a:ext cx="184129" cy="203452"/>
          </a:xfrm>
          <a:prstGeom prst="star4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7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20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4817521" y="6320988"/>
            <a:ext cx="1117876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rgbClr val="FF0000"/>
                </a:solidFill>
                <a:latin typeface="Calibri" panose="020F0502020204030204" pitchFamily="34" charset="0"/>
              </a:rPr>
              <a:t>Séminaire Données</a:t>
            </a:r>
          </a:p>
        </p:txBody>
      </p:sp>
      <p:sp>
        <p:nvSpPr>
          <p:cNvPr id="121" name="Étoile à 4 branches 120"/>
          <p:cNvSpPr/>
          <p:nvPr/>
        </p:nvSpPr>
        <p:spPr>
          <a:xfrm>
            <a:off x="8919135" y="6101561"/>
            <a:ext cx="184129" cy="203452"/>
          </a:xfrm>
          <a:prstGeom prst="star4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7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22" name="OTLSHAPE_SLA_717324f4944e4ae4af8f1a2d1a00869c_Date">
            <a:extLst>
              <a:ext uri="{FF2B5EF4-FFF2-40B4-BE49-F238E27FC236}">
                <a16:creationId xmlns:a16="http://schemas.microsoft.com/office/drawing/2014/main" id="{D1B30A58-519E-45FF-9748-5D7160EDA258}"/>
              </a:ext>
            </a:extLst>
          </p:cNvPr>
          <p:cNvSpPr txBox="1"/>
          <p:nvPr/>
        </p:nvSpPr>
        <p:spPr>
          <a:xfrm>
            <a:off x="8452261" y="6313368"/>
            <a:ext cx="1117876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000" spc="-8" dirty="0">
                <a:solidFill>
                  <a:srgbClr val="FF0000"/>
                </a:solidFill>
                <a:latin typeface="Calibri" panose="020F0502020204030204" pitchFamily="34" charset="0"/>
              </a:rPr>
              <a:t>Séminaire Données</a:t>
            </a:r>
          </a:p>
        </p:txBody>
      </p:sp>
      <p:sp>
        <p:nvSpPr>
          <p:cNvPr id="125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/>
        </p:nvSpPr>
        <p:spPr>
          <a:xfrm>
            <a:off x="5323982" y="3719057"/>
            <a:ext cx="1734262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spc="-4" dirty="0">
                <a:solidFill>
                  <a:srgbClr val="FF0000"/>
                </a:solidFill>
                <a:latin typeface="Calibri" panose="020F0502020204030204" pitchFamily="34" charset="0"/>
              </a:rPr>
              <a:t>(2 unités)</a:t>
            </a:r>
          </a:p>
        </p:txBody>
      </p:sp>
    </p:spTree>
    <p:extLst>
      <p:ext uri="{BB962C8B-B14F-4D97-AF65-F5344CB8AC3E}">
        <p14:creationId xmlns:p14="http://schemas.microsoft.com/office/powerpoint/2010/main" val="355033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Tableau 5"/>
          <p:cNvGraphicFramePr/>
          <p:nvPr>
            <p:extLst>
              <p:ext uri="{D42A27DB-BD31-4B8C-83A1-F6EECF244321}">
                <p14:modId xmlns:p14="http://schemas.microsoft.com/office/powerpoint/2010/main" val="3982119754"/>
              </p:ext>
            </p:extLst>
          </p:nvPr>
        </p:nvGraphicFramePr>
        <p:xfrm>
          <a:off x="98640" y="223699"/>
          <a:ext cx="12014702" cy="6033073"/>
        </p:xfrm>
        <a:graphic>
          <a:graphicData uri="http://schemas.openxmlformats.org/drawingml/2006/table">
            <a:tbl>
              <a:tblPr/>
              <a:tblGrid>
                <a:gridCol w="2289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68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0542">
                  <a:extLst>
                    <a:ext uri="{9D8B030D-6E8A-4147-A177-3AD203B41FA5}">
                      <a16:colId xmlns:a16="http://schemas.microsoft.com/office/drawing/2014/main" val="199402226"/>
                    </a:ext>
                  </a:extLst>
                </a:gridCol>
              </a:tblGrid>
              <a:tr h="1780948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Descriptif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Responsables/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Personnes 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concernées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00A3A6"/>
                          </a:solidFill>
                          <a:latin typeface="Calibri"/>
                          <a:ea typeface="Calibri"/>
                        </a:rPr>
                        <a:t>Bilan 2025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Plan d’action 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26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Caf’Qua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0" strike="noStrike" spc="-1" dirty="0" err="1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6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Denis Cassan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3 Caf’Qua réalisés: ABSYS</a:t>
                      </a:r>
                      <a:r>
                        <a:rPr lang="fr-FR" sz="1400" b="1" strike="noStrike" spc="-1" dirty="0">
                          <a:solidFill>
                            <a:srgbClr val="E7E7E7"/>
                          </a:solidFill>
                          <a:latin typeface="+mn-lt"/>
                          <a:ea typeface="Tahoma"/>
                        </a:rPr>
                        <a:t>, CBGP, DGIMI</a:t>
                      </a:r>
                      <a:endParaRPr lang="fr-FR" sz="1400" b="0" strike="noStrike" spc="-1" dirty="0">
                        <a:solidFill>
                          <a:srgbClr val="E7E7E7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=&gt;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50 % des unités depuis 2022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LBE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Pas de </a:t>
                      </a:r>
                      <a:r>
                        <a:rPr lang="fr-FR" sz="1400" b="0" strike="noStrike" spc="-1" dirty="0" err="1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Euréqua</a:t>
                      </a:r>
                      <a:r>
                        <a:rPr lang="fr-FR" sz="1400" b="0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 light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Ré-Intégration</a:t>
                      </a:r>
                      <a:r>
                        <a:rPr lang="fr-FR" sz="1400" b="0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 et accompagnement de Isabelle Berger en RQU</a:t>
                      </a:r>
                      <a:endParaRPr lang="fr-FR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13 unités à rencontrer :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Répertorier les unités à contacter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Mail à envoyer aux </a:t>
                      </a:r>
                      <a:r>
                        <a:rPr lang="fr-FR" sz="1400" b="0" strike="noStrike" spc="-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DUs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et </a:t>
                      </a:r>
                      <a:r>
                        <a:rPr lang="fr-FR" sz="1400" b="0" strike="noStrike" spc="-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RQUs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/</a:t>
                      </a:r>
                      <a:r>
                        <a:rPr lang="fr-FR" sz="1400" b="0" strike="noStrike" spc="-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RMUs</a:t>
                      </a:r>
                      <a:endParaRPr lang="fr-FR" sz="1400" b="0" strike="noStrike" spc="-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Tx/>
                        <a:buChar char="-"/>
                      </a:pPr>
                      <a:endParaRPr lang="fr-FR" sz="1400" b="0" strike="noStrike" spc="-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Proposition d’un nouveau </a:t>
                      </a:r>
                      <a:r>
                        <a:rPr lang="fr-FR" sz="1400" b="1" strike="noStrike" kern="1200" spc="-1" dirty="0" err="1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Caf’QUA</a:t>
                      </a: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 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aux unités qui l’ont déjà fait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94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800" b="1" strike="noStrike" spc="-1">
                          <a:solidFill>
                            <a:schemeClr val="dk1"/>
                          </a:solidFill>
                          <a:latin typeface="Tahoma"/>
                          <a:ea typeface="Tahoma"/>
                        </a:rPr>
                        <a:t>Projet MPA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Annelise Trubert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Calibri"/>
                          <a:ea typeface="Tahoma"/>
                        </a:rPr>
                        <a:t>2 processus analysés  </a:t>
                      </a:r>
                      <a:r>
                        <a:rPr lang="fr-FR" sz="1400" b="0" strike="noStrike" spc="-1" dirty="0">
                          <a:solidFill>
                            <a:srgbClr val="00A3A6"/>
                          </a:solidFill>
                          <a:latin typeface="Calibri"/>
                          <a:ea typeface="Tahoma"/>
                        </a:rPr>
                        <a:t>: </a:t>
                      </a: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« Registre Santé Sécurité au Travail » et « Mobilité au fil de l’eau »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a assisté aux ateliers et à la revue de Direction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u="sng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Actions au niveau du centre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: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 actions pour RSST 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 action pour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Mobilité au fil de l’eau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Voir les processus analysés sur le centre avec Annelise pour 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Tableau 4"/>
          <p:cNvGraphicFramePr/>
          <p:nvPr>
            <p:extLst>
              <p:ext uri="{D42A27DB-BD31-4B8C-83A1-F6EECF244321}">
                <p14:modId xmlns:p14="http://schemas.microsoft.com/office/powerpoint/2010/main" val="1572379742"/>
              </p:ext>
            </p:extLst>
          </p:nvPr>
        </p:nvGraphicFramePr>
        <p:xfrm>
          <a:off x="154689" y="151088"/>
          <a:ext cx="11879994" cy="5759629"/>
        </p:xfrm>
        <a:graphic>
          <a:graphicData uri="http://schemas.openxmlformats.org/drawingml/2006/table">
            <a:tbl>
              <a:tblPr/>
              <a:tblGrid>
                <a:gridCol w="215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1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7242">
                  <a:extLst>
                    <a:ext uri="{9D8B030D-6E8A-4147-A177-3AD203B41FA5}">
                      <a16:colId xmlns:a16="http://schemas.microsoft.com/office/drawing/2014/main" val="2387820064"/>
                    </a:ext>
                  </a:extLst>
                </a:gridCol>
                <a:gridCol w="3747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8551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Descriptif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09625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Responsables/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Personnes  concernées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2000" b="1" strike="noStrike" kern="1200" spc="-1" dirty="0" smtClean="0">
                          <a:solidFill>
                            <a:srgbClr val="00A3A6"/>
                          </a:solidFill>
                          <a:latin typeface="Calibri"/>
                          <a:ea typeface="Calibri"/>
                          <a:cs typeface="+mn-cs"/>
                        </a:rPr>
                        <a:t>Bilan </a:t>
                      </a:r>
                      <a:r>
                        <a:rPr lang="fr-FR" sz="2000" b="1" strike="noStrike" kern="1200" spc="-1" dirty="0">
                          <a:solidFill>
                            <a:srgbClr val="00A3A6"/>
                          </a:solidFill>
                          <a:latin typeface="Calibri"/>
                          <a:ea typeface="Calibri"/>
                          <a:cs typeface="+mn-cs"/>
                        </a:rPr>
                        <a:t>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ED7D31"/>
                          </a:solidFill>
                          <a:latin typeface="Calibri"/>
                          <a:ea typeface="Calibri"/>
                        </a:rPr>
                        <a:t>Plan d’action 2026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2678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fr-FR" sz="20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Métrologie</a:t>
                      </a:r>
                      <a:endParaRPr lang="fr-FR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Denis Cassan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CatyChabalier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u="sng" strike="noStrike" spc="-1" dirty="0">
                          <a:solidFill>
                            <a:schemeClr val="dk1"/>
                          </a:solidFill>
                          <a:uFillTx/>
                          <a:latin typeface="+mn-lt"/>
                          <a:ea typeface="Tahoma"/>
                        </a:rPr>
                        <a:t>Réseau M3 :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Anne Jaulin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Stephan Andanson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2 séminaire organisés 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- Avec accompagnement du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Réseau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M3: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11 et 13/21 unités représentées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Pas de groupe de travail,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mais </a:t>
                      </a: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Séminaire à organiser sur site + 1 en plénière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Fichier</a:t>
                      </a:r>
                      <a:r>
                        <a:rPr lang="fr-FR" sz="1400" b="1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partagé pour feuille de route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chemeClr val="accent2"/>
                          </a:solidFill>
                          <a:latin typeface="+mn-lt"/>
                          <a:ea typeface="Tahoma"/>
                        </a:rPr>
                        <a:t>Objectif: Aider les unités à Intégrer un Système de Management de la Mesure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1 réunion sur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site (avril mai) à l’UMR IATE</a:t>
                      </a: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1 séminaire en présentiel fin 2026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Suivi des avancées par la feuille de route métrologie collecté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sur </a:t>
                      </a:r>
                      <a:r>
                        <a:rPr lang="fr-FR" sz="1400" b="0" strike="noStrike" spc="-1" baseline="0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Nexcloud</a:t>
                      </a: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1369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Gestion des Données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Magali Aubert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Fred de Lamotte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Data Party le 13 février (15 personnes...)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Séminaire organisé le 11 avril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17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unités/26 représentées soit 65%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Présence de Laure Le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François (</a:t>
                      </a:r>
                      <a:r>
                        <a:rPr lang="fr-FR" sz="1400" b="0" strike="noStrike" spc="-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EcoDoR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); Jonathan Mineau, Amélie Fiocca (DIPSO); Dimitri Szabo (Data INRAE)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Présence de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</a:t>
                      </a:r>
                      <a:r>
                        <a:rPr lang="fr-FR" sz="1400" b="0" strike="noStrike" spc="-1" baseline="0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CIRADiens</a:t>
                      </a:r>
                      <a:endParaRPr lang="fr-FR" sz="1400" b="0" strike="noStrike" spc="-1" baseline="0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Séminaire du 14 </a:t>
                      </a:r>
                      <a:r>
                        <a:rPr lang="fr-FR" sz="1400" b="0" strike="noStrike" spc="-1" baseline="0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nov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reportée en 2026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Nouvelle dynamique et</a:t>
                      </a:r>
                      <a:r>
                        <a:rPr lang="fr-FR" sz="1400" b="1" strike="noStrike" spc="-1" baseline="0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collaboration avec </a:t>
                      </a:r>
                      <a:r>
                        <a:rPr lang="fr-FR" sz="1400" b="1" strike="noStrike" spc="-1" dirty="0" err="1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EcoDoR</a:t>
                      </a: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et la DIPSO</a:t>
                      </a:r>
                    </a:p>
                    <a:p>
                      <a:pPr marL="0" indent="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None/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chemeClr val="accent2"/>
                          </a:solidFill>
                          <a:latin typeface="+mn-lt"/>
                          <a:ea typeface="Tahoma"/>
                        </a:rPr>
                        <a:t>Objectif: Collaborer avec</a:t>
                      </a:r>
                      <a:r>
                        <a:rPr lang="fr-FR" sz="1400" b="1" strike="noStrike" spc="-1" baseline="0" dirty="0">
                          <a:solidFill>
                            <a:schemeClr val="accent2"/>
                          </a:solidFill>
                          <a:latin typeface="+mn-lt"/>
                          <a:ea typeface="Tahoma"/>
                        </a:rPr>
                        <a:t> ECODOR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1" strike="noStrike" spc="-1" dirty="0">
                        <a:solidFill>
                          <a:schemeClr val="accent2"/>
                        </a:solidFill>
                        <a:latin typeface="+mn-lt"/>
                        <a:ea typeface="Tahoma"/>
                      </a:endParaRP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Séminaire « Produits de la recherche » 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à prévoir 1</a:t>
                      </a:r>
                      <a:r>
                        <a:rPr lang="fr-FR" sz="1400" b="0" strike="noStrike" spc="-1" baseline="3000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er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trimestre.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</a:pP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-      Réunion à organiser pour définir l’objectif de la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collaboration avec ECODOR (DIPSO, ECODOR, CIRAD, Team INRAE)</a:t>
                      </a: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None/>
                      </a:pP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ableau 4"/>
          <p:cNvGraphicFramePr/>
          <p:nvPr>
            <p:extLst>
              <p:ext uri="{D42A27DB-BD31-4B8C-83A1-F6EECF244321}">
                <p14:modId xmlns:p14="http://schemas.microsoft.com/office/powerpoint/2010/main" val="1109861601"/>
              </p:ext>
            </p:extLst>
          </p:nvPr>
        </p:nvGraphicFramePr>
        <p:xfrm>
          <a:off x="192712" y="118262"/>
          <a:ext cx="11822308" cy="6675353"/>
        </p:xfrm>
        <a:graphic>
          <a:graphicData uri="http://schemas.openxmlformats.org/drawingml/2006/table">
            <a:tbl>
              <a:tblPr/>
              <a:tblGrid>
                <a:gridCol w="1998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2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6110">
                  <a:extLst>
                    <a:ext uri="{9D8B030D-6E8A-4147-A177-3AD203B41FA5}">
                      <a16:colId xmlns:a16="http://schemas.microsoft.com/office/drawing/2014/main" val="3115169664"/>
                    </a:ext>
                  </a:extLst>
                </a:gridCol>
                <a:gridCol w="3754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86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Tahoma"/>
                        </a:rPr>
                        <a:t>Descriptif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Tahoma"/>
                        </a:rPr>
                        <a:t>Responsables/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Tahoma"/>
                        </a:rPr>
                        <a:t>Personnes  concernées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Calibri"/>
                        </a:rPr>
                        <a:t>Bilan 2025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ED7D31"/>
                          </a:solidFill>
                          <a:latin typeface="Calibri"/>
                          <a:ea typeface="Calibri"/>
                        </a:rPr>
                        <a:t>Plan d’action 2026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439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dk1"/>
                          </a:solidFill>
                          <a:latin typeface="Calibri"/>
                          <a:ea typeface="Tahoma"/>
                        </a:rPr>
                        <a:t>Entités certifiées ou labellisées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rgbClr val="000000"/>
                          </a:solidFill>
                          <a:latin typeface="+mn-lt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 Chabalier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Maud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Pilon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CBGP =&gt;</a:t>
                      </a:r>
                      <a:r>
                        <a:rPr lang="fr-FR" sz="1400" b="0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 </a:t>
                      </a:r>
                      <a:r>
                        <a:rPr lang="fr-FR" sz="1400" b="0" strike="noStrike" spc="-1" dirty="0" err="1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SmArtCol</a:t>
                      </a:r>
                      <a:r>
                        <a:rPr lang="fr-FR" sz="1400" b="0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 (certifié en 2025) Suite à un Caf’Qua, Caty va les accompagner</a:t>
                      </a:r>
                      <a:r>
                        <a:rPr lang="fr-FR" sz="1400" b="0" strike="noStrike" spc="-1" baseline="0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 en intérim en tant que Responsable Qualité</a:t>
                      </a:r>
                      <a:endParaRPr lang="fr-FR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Plateforme Polyphénols (SPO)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None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participation aux Revues de processus et à la Revue de Direction + audit externe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Label ISC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Cellule OPENSILEX (MISTEA) (en attente)</a:t>
                      </a: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IE PRESTI (G-EAU) accompagnée par Maud Pilon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Symbol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- IPSIM (atelier AQUI)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None/>
                        <a:tabLst>
                          <a:tab pos="0" algn="l"/>
                        </a:tabLst>
                      </a:pP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 =&gt; participation à audit externe le 14 janvier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 err="1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SmARTCol</a:t>
                      </a:r>
                      <a:r>
                        <a:rPr lang="fr-FR" sz="1400" b="0" strike="noStrike" spc="-1" dirty="0">
                          <a:solidFill>
                            <a:srgbClr val="00A3A6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strike="noStrike" kern="1200" spc="-1" baseline="0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 </a:t>
                      </a:r>
                      <a:r>
                        <a:rPr lang="fr-FR" sz="1400" b="0" strike="noStrike" kern="1200" spc="-1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+mn-cs"/>
                        </a:rPr>
                        <a:t>=&gt;</a:t>
                      </a:r>
                      <a:r>
                        <a:rPr lang="fr-FR" sz="1400" b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+mn-cs"/>
                        </a:rPr>
                        <a:t>Suivi des Revues de Processus et Direction + audit de suivi externe le 16 avril 2026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1" strike="noStrike" kern="1200" spc="-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Plateforme Polyphénols </a:t>
                      </a:r>
                      <a:r>
                        <a:rPr lang="fr-FR" sz="1400" b="1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+mn-cs"/>
                        </a:rPr>
                        <a:t>=&gt;</a:t>
                      </a:r>
                      <a:r>
                        <a:rPr lang="fr-FR" sz="1400" b="0" strike="noStrike" kern="1200" spc="-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+mn-cs"/>
                        </a:rPr>
                        <a:t> Suivi des Revues de Processus et Direction + audit externe  le 24 mars 2026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OPENSILEX : 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en attente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UE PRESTI : </a:t>
                      </a:r>
                      <a:r>
                        <a:rPr lang="fr-FR" sz="1400" b="0" strike="noStrike" spc="-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Caty</a:t>
                      </a:r>
                      <a:r>
                        <a:rPr lang="fr-FR" sz="1400" b="0" strike="noStrike" spc="-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va s’impliquer dans la mise en œuvre du Système de Management intégré (iso 9001 + 14001)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858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Communication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chemeClr val="dk1"/>
                          </a:solidFill>
                          <a:latin typeface="+mn-lt"/>
                        </a:rPr>
                        <a:t>Caty Chabalier</a:t>
                      </a:r>
                      <a:endParaRPr lang="fr-FR" sz="1400" b="0" strike="noStrike" spc="-1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chemeClr val="dk1"/>
                          </a:solidFill>
                          <a:latin typeface="+mn-lt"/>
                        </a:rPr>
                        <a:t>Denis Cassan</a:t>
                      </a:r>
                      <a:endParaRPr lang="fr-FR" sz="1400" b="0" strike="noStrike" spc="-1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defTabSz="91440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2 interventions en réunion des Dus </a:t>
                      </a:r>
                    </a:p>
                    <a:p>
                      <a:pPr marL="0" indent="0" defTabSz="914400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=&gt; Présentation plan d’action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Rôle des référents Q et M Unités et recensement.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rgbClr val="ED7D31"/>
                          </a:solidFill>
                          <a:latin typeface="+mn-lt"/>
                          <a:ea typeface="Tahoma"/>
                        </a:rPr>
                        <a:t>Intervention en réunion des </a:t>
                      </a:r>
                      <a:r>
                        <a:rPr lang="fr-FR" sz="1400" b="1" strike="noStrike" spc="-1" dirty="0" err="1">
                          <a:solidFill>
                            <a:srgbClr val="ED7D31"/>
                          </a:solidFill>
                          <a:latin typeface="+mn-lt"/>
                          <a:ea typeface="Tahoma"/>
                        </a:rPr>
                        <a:t>DUs</a:t>
                      </a:r>
                      <a:r>
                        <a:rPr lang="fr-FR" sz="1400" b="1" strike="noStrike" spc="-1" dirty="0">
                          <a:solidFill>
                            <a:srgbClr val="ED7D31"/>
                          </a:solidFill>
                          <a:latin typeface="+mn-lt"/>
                          <a:ea typeface="Tahoma"/>
                        </a:rPr>
                        <a:t> à prévoir (au moins 2)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Plan d’action,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eLabFTW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,</a:t>
                      </a: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None/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Tahoma"/>
                          <a:cs typeface="+mn-cs"/>
                        </a:rPr>
                        <a:t>Première lettre d’information </a:t>
                      </a:r>
                      <a:r>
                        <a:rPr lang="fr-FR" sz="1400" b="0" strike="noStrike" spc="-1" baseline="0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sous forme de sondage pour la mise en place du site et de la lettre d’information</a:t>
                      </a:r>
                      <a:endParaRPr lang="fr-FR" sz="1400" b="0" strike="noStrike" spc="-1" dirty="0">
                        <a:solidFill>
                          <a:schemeClr val="tx1"/>
                        </a:solidFill>
                        <a:latin typeface="+mn-lt"/>
                        <a:ea typeface="Tahoma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</a:pPr>
                      <a:endParaRPr lang="fr-FR" sz="1400" b="0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Symbol" charset="2"/>
                        <a:buNone/>
                        <a:tabLst/>
                        <a:defRPr/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Tahoma"/>
                          <a:cs typeface="+mn-cs"/>
                        </a:rPr>
                        <a:t>Mise à jour du site WEB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=&gt; QCM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indent="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None/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Tahoma"/>
                          <a:cs typeface="+mn-cs"/>
                        </a:rPr>
                        <a:t>Création d’une lettre d’info trimestrielle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=&gt; pour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RQUs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RMUs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et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RDOs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Tableau 4"/>
          <p:cNvGraphicFramePr/>
          <p:nvPr>
            <p:extLst>
              <p:ext uri="{D42A27DB-BD31-4B8C-83A1-F6EECF244321}">
                <p14:modId xmlns:p14="http://schemas.microsoft.com/office/powerpoint/2010/main" val="3684426334"/>
              </p:ext>
            </p:extLst>
          </p:nvPr>
        </p:nvGraphicFramePr>
        <p:xfrm>
          <a:off x="0" y="173243"/>
          <a:ext cx="12113342" cy="5515200"/>
        </p:xfrm>
        <a:graphic>
          <a:graphicData uri="http://schemas.openxmlformats.org/drawingml/2006/table">
            <a:tbl>
              <a:tblPr/>
              <a:tblGrid>
                <a:gridCol w="2535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5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6017">
                  <a:extLst>
                    <a:ext uri="{9D8B030D-6E8A-4147-A177-3AD203B41FA5}">
                      <a16:colId xmlns:a16="http://schemas.microsoft.com/office/drawing/2014/main" val="4095637562"/>
                    </a:ext>
                  </a:extLst>
                </a:gridCol>
                <a:gridCol w="3726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33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Descriptif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Responsables/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Personnes concernées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00A3A6"/>
                          </a:solidFill>
                          <a:latin typeface="Calibri"/>
                          <a:ea typeface="Calibri"/>
                        </a:rPr>
                        <a:t>Bilan 2025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ED7D31"/>
                          </a:solidFill>
                          <a:latin typeface="Calibri"/>
                          <a:ea typeface="Calibri"/>
                        </a:rPr>
                        <a:t>Plan d’action 2026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6803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Actions spécifiques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Denis Cassan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 err="1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ElabFTW</a:t>
                      </a: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=&gt; lettre Diagonal envoyée fin mars aux Dus –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Nov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2025 : En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attente du financement au niveau national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  <a:cs typeface="+mn-cs"/>
                        </a:rPr>
                        <a:t>Cahiers de labo papier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on a du stock !!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  <a:cs typeface="+mn-cs"/>
                        </a:rPr>
                        <a:t>Salle pipettes </a:t>
                      </a:r>
                      <a:r>
                        <a:rPr lang="fr-FR" sz="1400" b="0" strike="noStrike" spc="-1" baseline="0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INCENDIE!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(2 unités l’utilisent !)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  <a:cs typeface="+mn-cs"/>
                        </a:rPr>
                        <a:t>Visite d’unités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 : DGIMI, IPSIM, LISAH,LEPSE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 err="1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ElabFTW</a:t>
                      </a:r>
                      <a:endParaRPr lang="fr-FR" sz="1400" b="1" strike="noStrike" kern="1200" spc="-1" dirty="0">
                        <a:solidFill>
                          <a:srgbClr val="ED7D31"/>
                        </a:solidFill>
                        <a:latin typeface="+mn-lt"/>
                        <a:ea typeface="Calibri"/>
                        <a:cs typeface="+mn-cs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=&gt; Attente de décision au niveau national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</a:pP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Mise en place d’une équipe centre pour son déploiement</a:t>
                      </a:r>
                    </a:p>
                    <a:p>
                      <a:pPr marL="285750" indent="-285750" defTabSz="914400">
                        <a:lnSpc>
                          <a:spcPct val="100000"/>
                        </a:lnSpc>
                        <a:buFont typeface="Symbol" panose="05050102010706020507" pitchFamily="18" charset="2"/>
                        <a:buChar char="Þ"/>
                      </a:pPr>
                      <a:endParaRPr lang="fr-FR" sz="1400" b="1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Salle Pipette </a:t>
                      </a: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: à changer de place (incendie)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1" strike="noStrike" spc="-1" dirty="0">
                        <a:solidFill>
                          <a:schemeClr val="dk1"/>
                        </a:solidFill>
                        <a:latin typeface="+mn-lt"/>
                        <a:ea typeface="Tahoma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Cahier de laboratoire papier </a:t>
                      </a:r>
                      <a:r>
                        <a:rPr lang="fr-FR" sz="1400" b="1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: on a du stock</a:t>
                      </a: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93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Tahoma"/>
                        </a:rPr>
                        <a:t>Gestion des échantillons et données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Alain Label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 err="1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</a:rPr>
                        <a:t>Coordination du chantier gestion des échantillons via le national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Noto Sans CJK SC"/>
                        </a:rPr>
                        <a:t>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Noto Sans CJK SC"/>
                        </a:rPr>
                        <a:t>=&gt;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</a:rPr>
                        <a:t>2 unités participent : CBGP, LISAH 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Coordination du chantier gestion des échantillons via le national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</a:rPr>
                        <a:t>=&gt; pour 2026, L’UMR ASTRE participe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84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200" b="1" strike="noStrike" spc="-1">
                          <a:solidFill>
                            <a:schemeClr val="dk1"/>
                          </a:solidFill>
                          <a:latin typeface="Tahoma"/>
                          <a:ea typeface="Tahoma"/>
                        </a:rPr>
                        <a:t> </a:t>
                      </a:r>
                      <a:endParaRPr lang="fr-FR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>
                          <a:solidFill>
                            <a:schemeClr val="dk1"/>
                          </a:solidFill>
                          <a:latin typeface="Calibri"/>
                          <a:ea typeface="Tahoma"/>
                        </a:rPr>
                        <a:t>Réunion Qualité Centre</a:t>
                      </a:r>
                      <a:endParaRPr lang="fr-FR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Denis Cassan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Réunion prévue 16</a:t>
                      </a:r>
                      <a:r>
                        <a:rPr lang="fr-FR" sz="1400" b="1" strike="noStrike" spc="-1" baseline="0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décembre 2025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Fin d’année 2026 </a:t>
                      </a:r>
                      <a:r>
                        <a:rPr lang="fr-FR" sz="1400" b="0" strike="noStrike" spc="-1" baseline="0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=&gt; Le bilan sera envoyé par mail. Echanges et Ateliers pour la Réunion annuelle</a:t>
                      </a:r>
                      <a:endParaRPr lang="fr-FR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Tableau 4"/>
          <p:cNvGraphicFramePr/>
          <p:nvPr>
            <p:extLst>
              <p:ext uri="{D42A27DB-BD31-4B8C-83A1-F6EECF244321}">
                <p14:modId xmlns:p14="http://schemas.microsoft.com/office/powerpoint/2010/main" val="2076065482"/>
              </p:ext>
            </p:extLst>
          </p:nvPr>
        </p:nvGraphicFramePr>
        <p:xfrm>
          <a:off x="240480" y="563760"/>
          <a:ext cx="11784373" cy="3999600"/>
        </p:xfrm>
        <a:graphic>
          <a:graphicData uri="http://schemas.openxmlformats.org/drawingml/2006/table">
            <a:tbl>
              <a:tblPr/>
              <a:tblGrid>
                <a:gridCol w="278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5068">
                  <a:extLst>
                    <a:ext uri="{9D8B030D-6E8A-4147-A177-3AD203B41FA5}">
                      <a16:colId xmlns:a16="http://schemas.microsoft.com/office/drawing/2014/main" val="2951782478"/>
                    </a:ext>
                  </a:extLst>
                </a:gridCol>
                <a:gridCol w="3495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6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Tahoma"/>
                        </a:rPr>
                        <a:t>Descriptif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Responsable(s)/</a:t>
                      </a:r>
                      <a:endParaRPr lang="fr-FR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>
                          <a:solidFill>
                            <a:schemeClr val="lt1"/>
                          </a:solidFill>
                          <a:latin typeface="Calibri"/>
                          <a:ea typeface="Calibri"/>
                        </a:rPr>
                        <a:t>Personnes concernées</a:t>
                      </a:r>
                      <a:endParaRPr lang="fr-FR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2000" b="1" strike="noStrike" spc="-1" dirty="0">
                          <a:solidFill>
                            <a:srgbClr val="00A3A6"/>
                          </a:solidFill>
                          <a:latin typeface="Calibri"/>
                          <a:ea typeface="Calibri"/>
                        </a:rPr>
                        <a:t>Bilan 2025</a:t>
                      </a:r>
                      <a:endParaRPr lang="fr-FR" sz="20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sz="20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Plan d’action 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56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3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Pilotage</a:t>
                      </a:r>
                      <a:endParaRPr lang="fr-FR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1080" marR="910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 err="1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Caty</a:t>
                      </a: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 Chabalier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Tahoma"/>
                        </a:rPr>
                        <a:t>Denis Cassan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3 Séminaires Nationaux </a:t>
                      </a:r>
                      <a:r>
                        <a:rPr lang="fr-FR" sz="1400" b="1" strike="noStrike" spc="-1" dirty="0" err="1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CQCs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2 en présentiel mars et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nov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+ 1 en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distanciel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juin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Réunion trimestrielle de suivi du plan d’action avec le Président de Centre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5 Réunions avec la QT, Maud Pilon.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1" strike="noStrike" spc="-1" dirty="0">
                        <a:solidFill>
                          <a:srgbClr val="00A3A6"/>
                        </a:solidFill>
                        <a:latin typeface="+mn-lt"/>
                        <a:ea typeface="Tahoma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Semaine</a:t>
                      </a:r>
                      <a:r>
                        <a:rPr lang="fr-FR" sz="1400" b="1" strike="noStrike" spc="-1" baseline="0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Qualité INRAE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spc="-1" dirty="0" err="1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Quares</a:t>
                      </a:r>
                      <a:r>
                        <a:rPr lang="fr-FR" sz="1400" b="1" strike="noStrike" spc="-1" dirty="0">
                          <a:solidFill>
                            <a:srgbClr val="00A3A6"/>
                          </a:solidFill>
                          <a:latin typeface="+mn-lt"/>
                          <a:ea typeface="Tahoma"/>
                        </a:rPr>
                        <a:t> et J2M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Séminaires Nationaux </a:t>
                      </a:r>
                      <a:r>
                        <a:rPr lang="fr-FR" sz="1400" b="1" strike="noStrike" kern="1200" spc="-1" dirty="0" err="1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CQCs</a:t>
                      </a:r>
                      <a:endParaRPr lang="fr-FR" sz="1400" b="1" strike="noStrike" kern="1200" spc="-1" dirty="0">
                        <a:solidFill>
                          <a:srgbClr val="ED7D31"/>
                        </a:solidFill>
                        <a:latin typeface="+mn-lt"/>
                        <a:ea typeface="Calibri"/>
                        <a:cs typeface="+mn-cs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1 en présentiel mars, 2 en </a:t>
                      </a:r>
                      <a:r>
                        <a:rPr lang="fr-FR" sz="1400" b="0" strike="noStrike" spc="-1" dirty="0" err="1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distanciel</a:t>
                      </a:r>
                      <a:r>
                        <a:rPr lang="fr-FR" sz="1400" b="0" strike="noStrike" spc="-1" dirty="0">
                          <a:solidFill>
                            <a:schemeClr val="dk1"/>
                          </a:solidFill>
                          <a:latin typeface="+mn-lt"/>
                          <a:ea typeface="Tahoma"/>
                        </a:rPr>
                        <a:t> juin, octobre</a:t>
                      </a:r>
                    </a:p>
                    <a:p>
                      <a:pPr marL="0" indent="-285840" algn="l" defTabSz="914400" rtl="0" eaLnBrk="1" latinLnBrk="0" hangingPunct="1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Symbol" charset="2"/>
                        <a:buChar char=""/>
                        <a:tabLst>
                          <a:tab pos="0" algn="l"/>
                        </a:tabLst>
                      </a:pPr>
                      <a:endParaRPr lang="fr-FR" sz="1400" b="1" strike="noStrike" kern="1200" spc="-1" dirty="0">
                        <a:solidFill>
                          <a:srgbClr val="ED7D31"/>
                        </a:solidFill>
                        <a:latin typeface="+mn-lt"/>
                        <a:ea typeface="Calibri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Réunions trimestrielles avec le Président de Centre </a:t>
                      </a:r>
                      <a:r>
                        <a:rPr lang="fr-FR" sz="1400" b="1" strike="noStrike" spc="-1" dirty="0">
                          <a:solidFill>
                            <a:schemeClr val="tx1"/>
                          </a:solidFill>
                          <a:latin typeface="+mn-lt"/>
                          <a:ea typeface="Tahoma"/>
                        </a:rPr>
                        <a:t>=&gt; suivi du plan d’action</a:t>
                      </a:r>
                      <a:endParaRPr lang="fr-FR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Réunion trimestrielle avec la QT, Maud Pilon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fr-FR" sz="1400" b="1" strike="noStrike" kern="1200" spc="-1" dirty="0">
                        <a:solidFill>
                          <a:srgbClr val="ED7D31"/>
                        </a:solidFill>
                        <a:latin typeface="+mn-lt"/>
                        <a:ea typeface="Calibri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1400" b="1" strike="noStrike" kern="1200" spc="-1" dirty="0">
                          <a:solidFill>
                            <a:srgbClr val="ED7D31"/>
                          </a:solidFill>
                          <a:latin typeface="+mn-lt"/>
                          <a:ea typeface="Calibri"/>
                          <a:cs typeface="+mn-cs"/>
                        </a:rPr>
                        <a:t>Présence Ecole QUARES en septembre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3798</TotalTime>
  <Words>1174</Words>
  <Application>Microsoft Office PowerPoint</Application>
  <PresentationFormat>Grand écran</PresentationFormat>
  <Paragraphs>258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7</vt:i4>
      </vt:variant>
    </vt:vector>
  </HeadingPairs>
  <TitlesOfParts>
    <vt:vector size="27" baseType="lpstr">
      <vt:lpstr>Arial</vt:lpstr>
      <vt:lpstr>Calibri</vt:lpstr>
      <vt:lpstr>Calibri Light</vt:lpstr>
      <vt:lpstr>DejaVu Sans</vt:lpstr>
      <vt:lpstr>Noto Sans CJK SC</vt:lpstr>
      <vt:lpstr>Raleway</vt:lpstr>
      <vt:lpstr>Symbol</vt:lpstr>
      <vt:lpstr>Tahoma</vt:lpstr>
      <vt:lpstr>Times New Roman</vt:lpstr>
      <vt:lpstr>Wingdings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Plan d’action 2026  Qualité Centre Montpellier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arnaud</dc:creator>
  <dc:description/>
  <cp:lastModifiedBy>Catherine CHABALIER</cp:lastModifiedBy>
  <cp:revision>368</cp:revision>
  <cp:lastPrinted>2023-04-21T09:35:54Z</cp:lastPrinted>
  <dcterms:created xsi:type="dcterms:W3CDTF">2019-12-11T10:12:20Z</dcterms:created>
  <dcterms:modified xsi:type="dcterms:W3CDTF">2026-01-19T08:14:42Z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0x010100C087DBF3A2EE1C4D9757A77A317719CE</vt:lpwstr>
  </property>
  <property fmtid="{D5CDD505-2E9C-101B-9397-08002B2CF9AE}" pid="3" name="Notes">
    <vt:i4>8</vt:i4>
  </property>
  <property fmtid="{D5CDD505-2E9C-101B-9397-08002B2CF9AE}" pid="4" name="PresentationFormat">
    <vt:lpwstr>Grand écran</vt:lpwstr>
  </property>
  <property fmtid="{D5CDD505-2E9C-101B-9397-08002B2CF9AE}" pid="5" name="Slides">
    <vt:i4>8</vt:i4>
  </property>
</Properties>
</file>